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64" r:id="rId4"/>
    <p:sldId id="351" r:id="rId5"/>
    <p:sldId id="352" r:id="rId6"/>
    <p:sldId id="353" r:id="rId7"/>
    <p:sldId id="356" r:id="rId8"/>
    <p:sldId id="358" r:id="rId9"/>
    <p:sldId id="369" r:id="rId10"/>
    <p:sldId id="354" r:id="rId11"/>
    <p:sldId id="357" r:id="rId12"/>
    <p:sldId id="359" r:id="rId13"/>
    <p:sldId id="330" r:id="rId14"/>
    <p:sldId id="381" r:id="rId15"/>
    <p:sldId id="258" r:id="rId16"/>
    <p:sldId id="302" r:id="rId17"/>
    <p:sldId id="319" r:id="rId18"/>
    <p:sldId id="382" r:id="rId19"/>
    <p:sldId id="274" r:id="rId20"/>
    <p:sldId id="380" r:id="rId21"/>
    <p:sldId id="341" r:id="rId22"/>
    <p:sldId id="269" r:id="rId23"/>
    <p:sldId id="276" r:id="rId24"/>
    <p:sldId id="315" r:id="rId25"/>
    <p:sldId id="286" r:id="rId26"/>
    <p:sldId id="278" r:id="rId27"/>
    <p:sldId id="365" r:id="rId28"/>
    <p:sldId id="307" r:id="rId29"/>
    <p:sldId id="309" r:id="rId30"/>
    <p:sldId id="308" r:id="rId31"/>
    <p:sldId id="310" r:id="rId32"/>
    <p:sldId id="366" r:id="rId33"/>
    <p:sldId id="305" r:id="rId34"/>
    <p:sldId id="367" r:id="rId35"/>
    <p:sldId id="316" r:id="rId36"/>
    <p:sldId id="279" r:id="rId37"/>
    <p:sldId id="321" r:id="rId38"/>
    <p:sldId id="320" r:id="rId39"/>
    <p:sldId id="328" r:id="rId40"/>
    <p:sldId id="329" r:id="rId41"/>
    <p:sldId id="322" r:id="rId42"/>
    <p:sldId id="280" r:id="rId43"/>
    <p:sldId id="324" r:id="rId44"/>
    <p:sldId id="327" r:id="rId45"/>
    <p:sldId id="326" r:id="rId46"/>
    <p:sldId id="333" r:id="rId47"/>
    <p:sldId id="374" r:id="rId48"/>
    <p:sldId id="375" r:id="rId49"/>
    <p:sldId id="335" r:id="rId50"/>
    <p:sldId id="334" r:id="rId51"/>
    <p:sldId id="336" r:id="rId52"/>
    <p:sldId id="337" r:id="rId53"/>
    <p:sldId id="345" r:id="rId54"/>
    <p:sldId id="346" r:id="rId55"/>
    <p:sldId id="378" r:id="rId56"/>
    <p:sldId id="383" r:id="rId57"/>
    <p:sldId id="347" r:id="rId58"/>
    <p:sldId id="348" r:id="rId59"/>
    <p:sldId id="370" r:id="rId60"/>
    <p:sldId id="371" r:id="rId61"/>
    <p:sldId id="350" r:id="rId62"/>
    <p:sldId id="368" r:id="rId63"/>
    <p:sldId id="376" r:id="rId64"/>
    <p:sldId id="362" r:id="rId65"/>
    <p:sldId id="379" r:id="rId6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F3"/>
    <a:srgbClr val="CBCBCB"/>
    <a:srgbClr val="262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9B9C51-D2AD-4B59-98BE-7DD4468BB28B}" v="4612" dt="2025-04-01T11:20:35.808"/>
    <p1510:client id="{F0B7C0E8-892E-463D-9EB6-B817C0729A6C}" v="4" dt="2025-04-01T09:29:07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1915A20-C542-454F-AE9D-A54017401EB1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F659B8D-CDC5-4F64-B6BC-302756DC63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383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59B8D-CDC5-4F64-B6BC-302756DC63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82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2D2C7-E3EB-23A9-9A7D-272362FD4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DC2EBB-6691-6C09-58E5-47BE0B172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795C4-5114-38A8-BF42-E1F596357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FB308-D3FD-D091-41E6-918C75A6F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4F659B8D-CDC5-4F64-B6BC-302756DC634D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33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03479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93A8-7794-309E-6673-3C3170AD1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A0EC0-1D51-BB4F-20D4-77D610FA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913D5-4333-8A0C-1467-FEB667850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F9D89-2B2E-65C7-B3BD-7C393A517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4F659B8D-CDC5-4F64-B6BC-302756DC634D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34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78097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66612"/>
                <a:r>
                  <a:rPr lang="en-US" dirty="0"/>
                  <a:t>Given 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find the “direction” to change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increases the probability of action a 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∇ln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Based on 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proportionally apply the update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66612"/>
                <a:r>
                  <a:rPr lang="en-US" dirty="0"/>
                  <a:t>Given an action </a:t>
                </a:r>
                <a:r>
                  <a:rPr lang="en-US" b="0" i="0">
                    <a:latin typeface="Cambria Math" panose="02040503050406030204" pitchFamily="18" charset="0"/>
                  </a:rPr>
                  <a:t>𝑎_𝑡</a:t>
                </a:r>
                <a:r>
                  <a:rPr lang="en-US" dirty="0"/>
                  <a:t>, we find the “direction” to change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that increases the probability of action a , i.e. </a:t>
                </a:r>
                <a:r>
                  <a:rPr lang="en-US" b="0" i="0">
                    <a:latin typeface="Cambria Math" panose="02040503050406030204" pitchFamily="18" charset="0"/>
                  </a:rPr>
                  <a:t>∇ln</a:t>
                </a:r>
                <a:r>
                  <a:rPr lang="en-US" i="0">
                    <a:latin typeface="Cambria Math" panose="02040503050406030204" pitchFamily="18" charset="0"/>
                  </a:rPr>
                  <a:t>𝜋</a:t>
                </a:r>
                <a:r>
                  <a:rPr lang="en-US" b="0" i="0">
                    <a:latin typeface="Cambria Math" panose="02040503050406030204" pitchFamily="18" charset="0"/>
                  </a:rPr>
                  <a:t>(𝑎_𝑡)</a:t>
                </a:r>
                <a:r>
                  <a:rPr lang="en-US" dirty="0"/>
                  <a:t>. Based on the return </a:t>
                </a:r>
                <a:r>
                  <a:rPr lang="en-US" b="0" i="0">
                    <a:latin typeface="Cambria Math" panose="02040503050406030204" pitchFamily="18" charset="0"/>
                  </a:rPr>
                  <a:t>𝑔_𝑡</a:t>
                </a:r>
                <a:r>
                  <a:rPr lang="en-US" dirty="0"/>
                  <a:t> of action </a:t>
                </a:r>
                <a:r>
                  <a:rPr lang="en-US" b="0" i="0">
                    <a:latin typeface="Cambria Math" panose="02040503050406030204" pitchFamily="18" charset="0"/>
                  </a:rPr>
                  <a:t>𝑎_𝑡</a:t>
                </a:r>
                <a:r>
                  <a:rPr lang="en-US" dirty="0"/>
                  <a:t>, we proportionally apply the update of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59B8D-CDC5-4F64-B6BC-302756DC634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451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A91A0-4E6F-91EE-E09A-059E1C7C7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55998-CBD0-191C-18A7-691954361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E1A3F7E-1D7A-1FEB-E64F-5DA90F2E52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66612">
                  <a:defRPr/>
                </a:pPr>
                <a:r>
                  <a:rPr lang="en-US" dirty="0"/>
                  <a:t>Given 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find the “direction” to change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increases the probability of action a 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∇ln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Based on 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proportionally apply the update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E1A3F7E-1D7A-1FEB-E64F-5DA90F2E52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66612">
                  <a:defRPr/>
                </a:pPr>
                <a:r>
                  <a:rPr lang="en-US" dirty="0"/>
                  <a:t>Given an action </a:t>
                </a:r>
                <a:r>
                  <a:rPr lang="en-US" b="0" i="0">
                    <a:latin typeface="Cambria Math" panose="02040503050406030204" pitchFamily="18" charset="0"/>
                  </a:rPr>
                  <a:t>𝑎_𝑡</a:t>
                </a:r>
                <a:r>
                  <a:rPr lang="en-US" dirty="0"/>
                  <a:t>, we find the “direction” to change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that increases the probability of action a , i.e. </a:t>
                </a:r>
                <a:r>
                  <a:rPr lang="en-US" b="0" i="0">
                    <a:latin typeface="Cambria Math" panose="02040503050406030204" pitchFamily="18" charset="0"/>
                  </a:rPr>
                  <a:t>∇ln</a:t>
                </a:r>
                <a:r>
                  <a:rPr lang="en-US" i="0">
                    <a:latin typeface="Cambria Math" panose="02040503050406030204" pitchFamily="18" charset="0"/>
                  </a:rPr>
                  <a:t>𝜋</a:t>
                </a:r>
                <a:r>
                  <a:rPr lang="en-US" b="0" i="0">
                    <a:latin typeface="Cambria Math" panose="02040503050406030204" pitchFamily="18" charset="0"/>
                  </a:rPr>
                  <a:t>(𝑎_𝑡)</a:t>
                </a:r>
                <a:r>
                  <a:rPr lang="en-US" dirty="0"/>
                  <a:t>. Based on the return </a:t>
                </a:r>
                <a:r>
                  <a:rPr lang="en-US" b="0" i="0">
                    <a:latin typeface="Cambria Math" panose="02040503050406030204" pitchFamily="18" charset="0"/>
                  </a:rPr>
                  <a:t>𝑔_𝑡</a:t>
                </a:r>
                <a:r>
                  <a:rPr lang="en-US" dirty="0"/>
                  <a:t> of action </a:t>
                </a:r>
                <a:r>
                  <a:rPr lang="en-US" b="0" i="0">
                    <a:latin typeface="Cambria Math" panose="02040503050406030204" pitchFamily="18" charset="0"/>
                  </a:rPr>
                  <a:t>𝑎_𝑡</a:t>
                </a:r>
                <a:r>
                  <a:rPr lang="en-US" dirty="0"/>
                  <a:t>, we proportionally apply the update of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75E4A-85BD-F585-1AFB-72FA4AD02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59B8D-CDC5-4F64-B6BC-302756DC634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89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97B0A-7FA9-DFDE-81A2-0E63C46D8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B25A47-0891-17B5-EF05-15C2E55D1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61AF7633-FD05-0D36-CCC1-11A4CB27F90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66612">
                  <a:defRPr/>
                </a:pPr>
                <a:r>
                  <a:rPr lang="en-US" dirty="0"/>
                  <a:t>Given 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find the “direction” to change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increases the probability of action a 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∇ln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Based on 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we proportionally apply the update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61AF7633-FD05-0D36-CCC1-11A4CB27F90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66612">
                  <a:defRPr/>
                </a:pPr>
                <a:r>
                  <a:rPr lang="en-US" dirty="0"/>
                  <a:t>Given an action </a:t>
                </a:r>
                <a:r>
                  <a:rPr lang="en-US" b="0" i="0">
                    <a:latin typeface="Cambria Math" panose="02040503050406030204" pitchFamily="18" charset="0"/>
                  </a:rPr>
                  <a:t>𝑎_𝑡</a:t>
                </a:r>
                <a:r>
                  <a:rPr lang="en-US" dirty="0"/>
                  <a:t>, we find the “direction” to change </a:t>
                </a:r>
                <a:r>
                  <a:rPr lang="en-US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 that increases the probability of action a , i.e. </a:t>
                </a:r>
                <a:r>
                  <a:rPr lang="en-US" b="0" i="0">
                    <a:latin typeface="Cambria Math" panose="02040503050406030204" pitchFamily="18" charset="0"/>
                  </a:rPr>
                  <a:t>∇ln</a:t>
                </a:r>
                <a:r>
                  <a:rPr lang="en-US" i="0">
                    <a:latin typeface="Cambria Math" panose="02040503050406030204" pitchFamily="18" charset="0"/>
                  </a:rPr>
                  <a:t>𝜋</a:t>
                </a:r>
                <a:r>
                  <a:rPr lang="en-US" b="0" i="0">
                    <a:latin typeface="Cambria Math" panose="02040503050406030204" pitchFamily="18" charset="0"/>
                  </a:rPr>
                  <a:t>(𝑎_𝑡)</a:t>
                </a:r>
                <a:r>
                  <a:rPr lang="en-US" dirty="0"/>
                  <a:t>. Based on the return </a:t>
                </a:r>
                <a:r>
                  <a:rPr lang="en-US" b="0" i="0">
                    <a:latin typeface="Cambria Math" panose="02040503050406030204" pitchFamily="18" charset="0"/>
                  </a:rPr>
                  <a:t>𝑔_𝑡</a:t>
                </a:r>
                <a:r>
                  <a:rPr lang="en-US" dirty="0"/>
                  <a:t> of action </a:t>
                </a:r>
                <a:r>
                  <a:rPr lang="en-US" b="0" i="0">
                    <a:latin typeface="Cambria Math" panose="02040503050406030204" pitchFamily="18" charset="0"/>
                  </a:rPr>
                  <a:t>𝑎_𝑡</a:t>
                </a:r>
                <a:r>
                  <a:rPr lang="en-US" dirty="0"/>
                  <a:t>, we proportionally apply the update of </a:t>
                </a:r>
                <a:r>
                  <a:rPr lang="en-US" b="0" i="0">
                    <a:latin typeface="Cambria Math" panose="02040503050406030204" pitchFamily="18" charset="0"/>
                  </a:rPr>
                  <a:t>𝜃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5A913-D771-BC76-FAAB-19A38D796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59B8D-CDC5-4F64-B6BC-302756DC634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59B8D-CDC5-4F64-B6BC-302756DC634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0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59B8D-CDC5-4F64-B6BC-302756DC63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415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4F659B8D-CDC5-4F64-B6BC-302756DC634D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26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19477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EC177-E25E-B2CD-B17C-A4977B798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4D0D68-ACF6-B9B5-6E65-ECF6128D5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68726-08BC-0383-A5C6-DD7BCA829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FF2E4-E258-9A40-D09A-781A3883F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4F659B8D-CDC5-4F64-B6BC-302756DC634D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27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1608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100AF-8D4D-06EB-F14F-A6D6046DC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60D14-B9F5-9903-B18F-29C3B08FD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5ECFA-D788-DF06-0D53-12A49614D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CBB0D-8C7F-BDDE-2643-CAAA67F7C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4F659B8D-CDC5-4F64-B6BC-302756DC634D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28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73159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896B0-AFFF-4015-3A71-2FFC66DD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BB266-6D6A-E366-B1C5-6B3877220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E6435-4264-9123-68E5-6B8835169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DB3F8-4228-A500-54F0-7F2187D2F0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4F659B8D-CDC5-4F64-B6BC-302756DC634D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29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39670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270B1-E4F5-6F20-BF5A-14C160F8E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85F81-8FDE-BB3E-4791-0A64DD147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AD262E-6FFE-F798-70CF-5499B27FA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38EBD-1392-808C-32D4-619FEB0BA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4F659B8D-CDC5-4F64-B6BC-302756DC634D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30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47009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C0FC3-2EB5-B37D-9A81-4FEEBDEC1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406A3D-6746-1197-2F03-287F83CAC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8E3E0-11A9-C7BF-9BE1-E89F4F157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CA862-577C-8DF5-7C41-CC767692D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4F659B8D-CDC5-4F64-B6BC-302756DC634D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31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14649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9536-D985-C5B3-2916-1C568E82A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25FF6-A054-A43A-1D74-6118488AD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1C2EE-AB48-DD9C-106C-A39E7B95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AC2EE-145B-2440-BF27-C4075DFC78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4F659B8D-CDC5-4F64-B6BC-302756DC634D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32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7500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953E6-3148-9D53-33BB-9772C0CD6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450D8-77E6-2A1B-5EB2-35CCFEE9A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08B07-BF61-9B85-BA0A-ABA67ADB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08E0-2170-4413-A443-A11564838A6D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926BF-2280-69DB-C2EC-3A268777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Thien-Minh Nguyen.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01860-E65D-C361-3408-41DB8C90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4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F24B-23E0-526A-20EE-5B00ADE9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D8308-F16D-728C-207F-DB4D0F172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045C7-0BD5-7F29-4D1B-CBE96D39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E02DD-39E4-4346-BD0F-B5B48FBDC018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8B670-FDAB-265A-8BF1-1F71C043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3DC8E-5BA4-5CE4-36AE-155166E0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5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5FE7A6-F14C-3940-4B17-7B259CB7A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D7CF9-8A92-FAD1-5E0E-1D326AC98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C013D-80BA-FD02-D801-761683DD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18F38-19E9-4D94-AAE4-8F21091B80D4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975F3-D4D8-1951-45DA-F3F64357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07149-DF73-BE11-5C71-CF6EC322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44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FE65-809A-EF73-1B5D-F8965162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7967-B07B-29D8-539D-A522AA42A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CB142-7218-4478-A97D-E3E6D1BD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1C124-6E46-43FB-822E-DB2DF3377EEA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C3E52-E078-A2FD-372A-458CB9DD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FFD8-C982-F291-EB37-6FD507F8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A81A-E446-DEAB-9D03-4021462FF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3F56C-A359-5454-281B-4E16E19AF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6A9C4-66FC-0EB1-F3D8-2EBF06458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6434-46EB-46B1-8C29-D3825DE983ED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6D968-25E3-3845-BE18-A2AAEDC25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BEB01-B18B-7F79-0E91-5F766258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2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6AF5-3553-6F52-3B43-F1D51229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77393-CF37-15DD-4F23-941F90A11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D93CB-B1EA-381B-47FB-96FF7609C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C40AD-4736-2A91-7B60-7027D141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268F9-CF43-4C0D-A4AB-D09366213783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3F888-591C-BE23-B744-9F444B40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A2A2B-63E7-EFB0-A98C-FF673B6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433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28B6-D19D-6E7F-7C47-0E139B3E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CD974-5BEA-0686-A41A-68CE0D33F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5CADD-9B43-2D19-C12B-ACD551C08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5B37D-1912-4DFB-7747-40105D0CCF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074909-CA4A-C518-129C-B2F6A4CFB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54521B-A56E-31AA-D555-3A191837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2064-BB6D-413E-8720-82542B827A1C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17A58-52DD-9B48-8850-464641A82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D56C5-A8A3-66F5-21BD-B5A84F7D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55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83F0-B769-907E-7086-05C41782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058AA-14FD-B363-C2A4-99AA422C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D64A9-6187-44C7-895F-890F9A44E04A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3A1AA-55B7-7A8E-9159-8B782C18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AEB9E-A1F4-EE8B-8F14-9029671C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03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9BE37-3F9C-7B30-BD0A-FFDEF8C7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1ADE-0352-42C0-9E45-46B54E98BFC3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CBA93-C5F0-31B9-1589-33381D6B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D4971-03FD-BDA2-6580-F1CB74B94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2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5EFD-BBC6-13A1-94BD-7BBF7B61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FA960-C786-0F35-8F4D-E3A2D0CF8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30B01-69E0-105D-A101-DEE6E5B68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13BEA-4164-4435-0B5E-4AA115285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9626-270F-4D28-9545-6EED31CBA2FE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A8430-97B5-2708-F3A4-D53862BB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3AA25-0F23-390A-A874-17BD01DF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290E-2537-E147-B2E5-433FA4B4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6622A7-3BB6-3B98-343C-9333ABB83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1C15D-8426-0780-C280-BD70AB18F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750E1-CD38-FDB0-9E36-0B0D2B6B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B3E1D-1790-4F3D-92F1-743342B7A471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6644B-C455-6837-0009-998A83106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A286E-059D-5ED6-AD38-E2C4E565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2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28F64-60CD-6184-8B19-71739193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6C3F0-63E2-A4CC-EDD1-A93AA0DCB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BADE3-08FE-BF48-CF46-61761D316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7A08E7-8A5C-454B-91F3-56B5457159C0}" type="datetime1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7760-9817-4362-CAB0-0C9B5DB01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© 2025 Thien-Minh Nguyen.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A0C54-6EC3-0DE5-9D26-BAC43B8ED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4E23E-63CD-427F-84A0-1468BB1786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4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tmnRL2025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tinyurl.com/tmnDRL2025TTT" TargetMode="External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74.png"/><Relationship Id="rId5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74.png"/><Relationship Id="rId5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tmn2025DRLCartpole" TargetMode="External"/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silver.uk/teaching/" TargetMode="External"/><Relationship Id="rId7" Type="http://schemas.openxmlformats.org/officeDocument/2006/relationships/image" Target="../media/image121.png"/><Relationship Id="rId2" Type="http://schemas.openxmlformats.org/officeDocument/2006/relationships/hyperlink" Target="https://web.stanford.edu/class/psych209/Readings/SuttonBartoIPRLBook2ndEd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hyperlink" Target="https://spinningup.openai.com/en/latest/spinningup/rl_intro.html" TargetMode="External"/><Relationship Id="rId4" Type="http://schemas.openxmlformats.org/officeDocument/2006/relationships/hyperlink" Target="https://github.com/MathFoundationRL/Book-Mathematical-Foundation-of-Reinforcement-Learning/tree/main/Lecture%20slides/slidesContinuouslyUpdated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459F9-4DF7-1DBA-4F81-51B31798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71" y="45369"/>
            <a:ext cx="4833257" cy="2013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6FC627-D577-B711-1FC1-6548C9298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9226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 To Reinforcement Learning​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B7A53E-3E00-7DC3-1337-C0D6AF7BC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7598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Thien-Minh Nguyen, PhD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Centre for Advance Robotics Technology Innovation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April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C397D-1F4C-AB00-FEE3-BC1D06C2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5B2CA-F4DB-CC24-2009-809DACC83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60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B1C82-8580-249B-0E99-70C8C7791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D3D2011-9A89-ED9B-3F28-5C7BAB0F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9"/>
          <a:stretch/>
        </p:blipFill>
        <p:spPr>
          <a:xfrm>
            <a:off x="4920902" y="3467100"/>
            <a:ext cx="6409234" cy="31145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3046E2A-539E-7C29-9246-0DA3870ECF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b="50127"/>
          <a:stretch/>
        </p:blipFill>
        <p:spPr>
          <a:xfrm>
            <a:off x="1345985" y="4513717"/>
            <a:ext cx="3460134" cy="20679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E8DDD-4997-8D24-DAA6-8B8F9594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063749-4DEE-EFD2-336E-36BD59F54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Why RL </a:t>
            </a:r>
            <a:r>
              <a:rPr lang="en-US" sz="4000" i="1" dirty="0"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BCF888E-3516-D2A9-6997-4D0B6DE66D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23743"/>
                <a:ext cx="5257800" cy="3644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Sample Inefficient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Cost of experiment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↓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Some problems can be solved by other methods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Some can be solved by RL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Always requires a reward function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Reward function design is difficult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Local optima hard to escape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Overfitting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Unstable and hard to reproduce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BCF888E-3516-D2A9-6997-4D0B6DE6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23743"/>
                <a:ext cx="5257800" cy="3644825"/>
              </a:xfrm>
              <a:prstGeom prst="rect">
                <a:avLst/>
              </a:prstGeom>
              <a:blipFill>
                <a:blip r:embed="rId4"/>
                <a:stretch>
                  <a:fillRect l="-1044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858D29F-BA50-00D0-FB33-4C647DFB9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924" y="2634389"/>
            <a:ext cx="4051494" cy="661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2C060-F361-3C24-CFB6-DCCA86706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370" y="525395"/>
            <a:ext cx="2211682" cy="1749107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B04654-4DEF-DF76-AA54-3B85C4DC3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579" y="525396"/>
            <a:ext cx="3109522" cy="17491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41593C-8D6A-AF43-776B-2246CA93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6709"/>
            <a:ext cx="4114800" cy="365125"/>
          </a:xfrm>
        </p:spPr>
        <p:txBody>
          <a:bodyPr/>
          <a:lstStyle/>
          <a:p>
            <a:r>
              <a:rPr lang="en-US" dirty="0"/>
              <a:t>© 2025 Thien-Minh Nguyen.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924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65AC9-D6BD-644A-F737-15F33CDC6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5642AC-1A35-8524-C0CA-57342616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Why RL </a:t>
            </a:r>
            <a:r>
              <a:rPr lang="en-US" sz="4000" i="1" dirty="0"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FA469BAA-4E8E-011E-3657-F50A1A494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23743"/>
                <a:ext cx="5257800" cy="3644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Sample Inefficient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Cost of experiment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↓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Some problems can be solved by other methods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Some can be solved by RL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Always requires a reward function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Reward function design is difficult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Local optima hard to escape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Overfitting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Unstable and hard to reproduce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Active research areas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FA469BAA-4E8E-011E-3657-F50A1A494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23743"/>
                <a:ext cx="5257800" cy="3644825"/>
              </a:xfrm>
              <a:prstGeom prst="rect">
                <a:avLst/>
              </a:prstGeom>
              <a:blipFill>
                <a:blip r:embed="rId2"/>
                <a:stretch>
                  <a:fillRect l="-1044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B8DF4A4-CAD6-122F-23A7-A2197B13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141" y="151750"/>
            <a:ext cx="5486400" cy="32159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DEA1C2-0A4E-6190-113B-256C7CF2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522" y="3490285"/>
            <a:ext cx="5257800" cy="31512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F226F-7D4B-09C4-0FC4-55DB7C7E0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58977"/>
            <a:ext cx="4114800" cy="365125"/>
          </a:xfrm>
        </p:spPr>
        <p:txBody>
          <a:bodyPr/>
          <a:lstStyle/>
          <a:p>
            <a:r>
              <a:rPr lang="en-US" dirty="0"/>
              <a:t>© 2025 Thien-Minh Nguyen.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05D95-A60D-E563-A6C4-A4EB1194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5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47D62-A44C-AD92-1F97-2874A780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85CE0C-077C-F5F3-1397-7C85E5FF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Why RL </a:t>
            </a:r>
            <a:r>
              <a:rPr lang="en-US" sz="4000" i="1" dirty="0"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1AF4A0F-DE78-EB98-C70C-BF8E33453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23743"/>
                <a:ext cx="5257800" cy="3644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Sample Inefficient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Cost of experiment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↓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Some problems can be solved by other methods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Some can be solved by RL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Always requires a reward function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Reward function design is difficult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Local optima hard to escape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Overfitting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Unstable and hard to reproduce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Active research areas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1AF4A0F-DE78-EB98-C70C-BF8E33453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23743"/>
                <a:ext cx="5257800" cy="3644825"/>
              </a:xfrm>
              <a:prstGeom prst="rect">
                <a:avLst/>
              </a:prstGeom>
              <a:blipFill>
                <a:blip r:embed="rId2"/>
                <a:stretch>
                  <a:fillRect l="-1044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FDF8ED-5F53-274F-10BA-2F5802ED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33" y="1616927"/>
            <a:ext cx="4799007" cy="268744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33A573-E4B8-4829-FFB6-199D4B47ECAA}"/>
              </a:ext>
            </a:extLst>
          </p:cNvPr>
          <p:cNvCxnSpPr>
            <a:cxnSpLocks/>
          </p:cNvCxnSpPr>
          <p:nvPr/>
        </p:nvCxnSpPr>
        <p:spPr>
          <a:xfrm>
            <a:off x="8486078" y="3429000"/>
            <a:ext cx="825190" cy="0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1B0F8B-C871-6783-986F-EFC7B0DC00FB}"/>
              </a:ext>
            </a:extLst>
          </p:cNvPr>
          <p:cNvSpPr txBox="1"/>
          <p:nvPr/>
        </p:nvSpPr>
        <p:spPr>
          <a:xfrm>
            <a:off x="8693636" y="3680227"/>
            <a:ext cx="752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F20F86-9E7E-B3B5-C49C-2E5F5E45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D3D5C-6EC1-39FC-C25B-47B59558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6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6A6C9-12B4-BC08-9CBD-7C090965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6791EA-2A88-5EF6-3BE6-CD4BBC4E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203EC9-4D5C-B611-CACF-CC671AD806C5}"/>
              </a:ext>
            </a:extLst>
          </p:cNvPr>
          <p:cNvSpPr txBox="1">
            <a:spLocks/>
          </p:cNvSpPr>
          <p:nvPr/>
        </p:nvSpPr>
        <p:spPr>
          <a:xfrm>
            <a:off x="2438399" y="2430462"/>
            <a:ext cx="7579057" cy="263285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the context of RL…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Agent, environment, observations, state, reward, action, value, return, discount …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Evaluation, Iteration, Improvement, Value Iteration 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Monte Carlo, Off-policy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Temporal Difference, Q-learning,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Sarsa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Function Approximation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Gradient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5AEF6-A78D-6E99-8478-014F56AB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0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AAAB5-8645-33AF-CF3D-AF83E0FD0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A16302-B4BB-8447-3509-A27D38C7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9B693-63D8-3B02-33A9-26217BAE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757" y="277157"/>
            <a:ext cx="4914485" cy="4898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A1A21-4611-1D70-58D5-27BBF21EA284}"/>
                  </a:ext>
                </a:extLst>
              </p:cNvPr>
              <p:cNvSpPr txBox="1"/>
              <p:nvPr/>
            </p:nvSpPr>
            <p:spPr>
              <a:xfrm>
                <a:off x="1097388" y="1164996"/>
                <a:ext cx="26828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ptos" panose="02110004020202020204"/>
                  </a:rPr>
                  <a:t>Have labels of objects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ptos" panose="02110004020202020204"/>
                  </a:rPr>
                  <a:t> make </a:t>
                </a:r>
                <a:r>
                  <a:rPr lang="en-US" dirty="0">
                    <a:solidFill>
                      <a:srgbClr val="FF0000"/>
                    </a:solidFill>
                    <a:latin typeface="Aptos" panose="02110004020202020204"/>
                  </a:rPr>
                  <a:t>learning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model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that predicts the label of new objects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DA1A21-4611-1D70-58D5-27BBF21EA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88" y="1164996"/>
                <a:ext cx="2682875" cy="1200329"/>
              </a:xfrm>
              <a:prstGeom prst="rect">
                <a:avLst/>
              </a:prstGeom>
              <a:blipFill>
                <a:blip r:embed="rId3"/>
                <a:stretch>
                  <a:fillRect l="-1818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FD76B-035B-B41D-19AD-0AE33FB0E49D}"/>
                  </a:ext>
                </a:extLst>
              </p:cNvPr>
              <p:cNvSpPr txBox="1"/>
              <p:nvPr/>
            </p:nvSpPr>
            <p:spPr>
              <a:xfrm>
                <a:off x="8754559" y="1303495"/>
                <a:ext cx="26828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ptos" panose="02110004020202020204"/>
                  </a:rPr>
                  <a:t>Have data with assumed </a:t>
                </a:r>
                <a:r>
                  <a:rPr lang="en-US" dirty="0">
                    <a:solidFill>
                      <a:srgbClr val="FF0000"/>
                    </a:solidFill>
                    <a:latin typeface="Aptos" panose="02110004020202020204"/>
                  </a:rPr>
                  <a:t>correlation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discovering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the model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FD76B-035B-B41D-19AD-0AE33FB0E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559" y="1303495"/>
                <a:ext cx="2682875" cy="923330"/>
              </a:xfrm>
              <a:prstGeom prst="rect">
                <a:avLst/>
              </a:prstGeom>
              <a:blipFill>
                <a:blip r:embed="rId4"/>
                <a:stretch>
                  <a:fillRect l="-181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E2228B-01F6-12A2-82B5-538DB2DB9011}"/>
                  </a:ext>
                </a:extLst>
              </p:cNvPr>
              <p:cNvSpPr txBox="1"/>
              <p:nvPr/>
            </p:nvSpPr>
            <p:spPr>
              <a:xfrm>
                <a:off x="4150112" y="5175789"/>
                <a:ext cx="41175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Aptos" panose="02110004020202020204"/>
                  </a:rPr>
                  <a:t>Have agent-environment </a:t>
                </a:r>
                <a:r>
                  <a:rPr lang="en-US" dirty="0">
                    <a:solidFill>
                      <a:srgbClr val="FF0000"/>
                    </a:solidFill>
                    <a:latin typeface="Aptos" panose="02110004020202020204"/>
                  </a:rPr>
                  <a:t>dynamics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Aptos" panose="02110004020202020204"/>
                  </a:rPr>
                  <a:t> find the policy that yields optimal </a:t>
                </a:r>
                <a:r>
                  <a:rPr lang="en-US" i="1" dirty="0">
                    <a:solidFill>
                      <a:prstClr val="black"/>
                    </a:solidFill>
                    <a:latin typeface="Aptos" panose="02110004020202020204"/>
                  </a:rPr>
                  <a:t>return</a:t>
                </a:r>
                <a:r>
                  <a:rPr lang="en-US" dirty="0">
                    <a:solidFill>
                      <a:prstClr val="black"/>
                    </a:solidFill>
                    <a:latin typeface="Aptos" panose="02110004020202020204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E2228B-01F6-12A2-82B5-538DB2DB9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112" y="5175789"/>
                <a:ext cx="4117588" cy="923330"/>
              </a:xfrm>
              <a:prstGeom prst="rect">
                <a:avLst/>
              </a:prstGeom>
              <a:blipFill>
                <a:blip r:embed="rId5"/>
                <a:stretch>
                  <a:fillRect l="-1333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A92EC-A9A4-DCF1-8C27-97DFBA31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5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7A70-D0A0-11CC-2D3E-4E6A6205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Agent and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0CFA-3BB3-5C0C-1FBC-DF32D2003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71600"/>
            <a:ext cx="11252200" cy="4615792"/>
          </a:xfrm>
        </p:spPr>
        <p:txBody>
          <a:bodyPr/>
          <a:lstStyle/>
          <a:p>
            <a:pPr lvl="1"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Agent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receives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rewards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generates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receives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produces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observation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30726D-5D11-CEBE-63FE-8958388E24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9560" y="2672568"/>
            <a:ext cx="4064267" cy="2322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72F065-6714-BC6A-C1BC-A0F86753C6A4}"/>
              </a:ext>
            </a:extLst>
          </p:cNvPr>
          <p:cNvSpPr txBox="1"/>
          <p:nvPr/>
        </p:nvSpPr>
        <p:spPr>
          <a:xfrm>
            <a:off x="7229560" y="4995006"/>
            <a:ext cx="406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robot belongs to which category?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7C362-515B-2FA8-C662-BF00EB365B3A}"/>
              </a:ext>
            </a:extLst>
          </p:cNvPr>
          <p:cNvSpPr txBox="1"/>
          <p:nvPr/>
        </p:nvSpPr>
        <p:spPr>
          <a:xfrm>
            <a:off x="838200" y="5937878"/>
            <a:ext cx="1006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“All goals can be described by the maximization of expected cumulative reward”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2F098-3BE7-94C2-AD1A-F6B5CBD1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17" y="2992657"/>
            <a:ext cx="5729085" cy="20748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ED655-01EB-AC81-A175-F762393C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F33D3-C074-E2AB-6D18-41207C6D6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C37F5-BDBF-FD63-515D-C90A34A22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FBF562-E782-3E39-8439-AC3628C2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598" y="428016"/>
            <a:ext cx="6571003" cy="6001968"/>
          </a:xfrm>
          <a:prstGeom prst="rect">
            <a:avLst/>
          </a:prstGeom>
          <a:ln w="2540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59D35-2138-231A-35C8-B4DB68FE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3F84EE-C96C-D615-BCD0-9F97D94F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4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95632-F4F7-E58E-8D19-96474834B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96BD-05B0-FAFD-C901-4984FD17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A7B01-C405-2125-8F34-18C74AE2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04" y="299721"/>
            <a:ext cx="5415192" cy="1961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98A1312-55D3-EB72-8059-DC5653031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3688166"/>
                  </p:ext>
                </p:extLst>
              </p:nvPr>
            </p:nvGraphicFramePr>
            <p:xfrm>
              <a:off x="1130300" y="2283163"/>
              <a:ext cx="10223500" cy="443831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23500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45792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 dirty="0"/>
                            <a:t>Definition</a:t>
                          </a:r>
                          <a:endParaRPr lang="en-US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3980391">
                    <a:tc>
                      <a:txBody>
                        <a:bodyPr/>
                        <a:lstStyle/>
                        <a:p>
                          <a:pPr marL="2286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>
                              <a:schemeClr val="tx1"/>
                            </a:buClr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A finite Markov Decision Process:</a:t>
                          </a:r>
                        </a:p>
                        <a:p>
                          <a:pPr marL="9144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>
                              <a:schemeClr val="tx1"/>
                            </a:buClr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is the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reward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a scalar signal</a:t>
                          </a:r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9144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>
                              <a:schemeClr val="tx1"/>
                            </a:buClr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is the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action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, e.g., torque command, velocity command, chess moves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9144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is the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state. </a:t>
                          </a:r>
                          <a:r>
                            <a:rPr lang="en-US" sz="2000" b="0" i="0" dirty="0">
                              <a:solidFill>
                                <a:schemeClr val="tx1"/>
                              </a:solidFill>
                            </a:rPr>
                            <a:t>Some</a:t>
                          </a:r>
                          <a:r>
                            <a:rPr lang="en-US" sz="2000" b="0" i="0" baseline="0" dirty="0">
                              <a:solidFill>
                                <a:schemeClr val="tx1"/>
                              </a:solidFill>
                            </a:rPr>
                            <a:t> states are called </a:t>
                          </a:r>
                          <a:r>
                            <a:rPr lang="en-US" sz="2000" b="0" i="1" baseline="0" dirty="0">
                              <a:solidFill>
                                <a:schemeClr val="tx1"/>
                              </a:solidFill>
                            </a:rPr>
                            <a:t>terminal states.</a:t>
                          </a:r>
                          <a:endParaRPr lang="en-US" sz="2000" b="0" i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9144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kern="1200" baseline="0" noProof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kern="1200" baseline="0" noProof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∈{0, 1, 2…}</m:t>
                              </m:r>
                            </m:oMath>
                          </a14:m>
                          <a:r>
                            <a:rPr kumimoji="0" lang="en-US" sz="20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oMath>
                          </a14:m>
                          <a:r>
                            <a:rPr kumimoji="0" lang="en-US" sz="20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kumimoji="0" lang="en-US" sz="20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0" lang="en-US" sz="20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sz="20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kumimoji="0" lang="en-US" sz="20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kumimoji="0" lang="en-US" sz="20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9144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:r>
                            <a:rPr lang="en-US" sz="2000" b="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The dynamics between agent and environment is summarized in:</a:t>
                          </a:r>
                        </a:p>
                        <a:p>
                          <a:pPr marL="9144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≜</m:t>
                                </m:r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000" b="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Prob</m:t>
                                </m:r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  <a:p>
                          <a:pPr marL="2286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≜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b="0" i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b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b="0" i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b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b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b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000" b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b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000" b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 the </a:t>
                          </a:r>
                          <a:r>
                            <a:rPr lang="en-US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trajectory.</a:t>
                          </a:r>
                        </a:p>
                        <a:p>
                          <a:pPr marL="2286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en-US" sz="2000" b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is the </a:t>
                          </a:r>
                          <a:r>
                            <a:rPr lang="en-US" sz="2000" b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observation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 e.g., </a:t>
                          </a:r>
                          <a:r>
                            <a:rPr lang="en-US" sz="20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image, can be IMU reading, lidar scan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…</a:t>
                          </a:r>
                        </a:p>
                        <a:p>
                          <a:pPr marL="2286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Often, we need to estimate the state from the observation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a14:m>
                          <a:endParaRPr lang="en-US" sz="2000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98A1312-55D3-EB72-8059-DC56530310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3688166"/>
                  </p:ext>
                </p:extLst>
              </p:nvPr>
            </p:nvGraphicFramePr>
            <p:xfrm>
              <a:off x="1130300" y="2283163"/>
              <a:ext cx="10223500" cy="443831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23500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45792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/>
                            <a:t>Definition</a:t>
                          </a:r>
                          <a:endParaRPr lang="en-US" sz="2000" b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3980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" t="-12232" r="-238" b="-3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6576F-C270-7D90-C02B-EB491A23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43C58-F941-EA54-CD50-5FB93CA5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1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31A06-0C40-5DA4-54A8-2C329E83B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EEAD-82CD-9FDE-5A1C-ACA87458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7D46F-1717-E7ED-7744-E413BB873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04" y="299721"/>
            <a:ext cx="5415192" cy="1961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DFED9B-649B-21FB-F57F-EE14B66E51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0300" y="2283163"/>
              <a:ext cx="10223500" cy="443831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23500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45792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 dirty="0"/>
                            <a:t>Definition</a:t>
                          </a:r>
                          <a:endParaRPr lang="en-US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3980391">
                    <a:tc>
                      <a:txBody>
                        <a:bodyPr/>
                        <a:lstStyle/>
                        <a:p>
                          <a:pPr marL="2286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>
                              <a:schemeClr val="tx1"/>
                            </a:buClr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A finite Markov Decision Process:</a:t>
                          </a:r>
                        </a:p>
                        <a:p>
                          <a:pPr marL="9144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>
                              <a:schemeClr val="tx1"/>
                            </a:buClr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is the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reward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a scalar signal</a:t>
                          </a:r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9144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>
                              <a:schemeClr val="tx1"/>
                            </a:buClr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is the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action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, e.g., torque command, velocity command, chess moves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9144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is the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state. </a:t>
                          </a:r>
                          <a:r>
                            <a:rPr lang="en-US" sz="2000" b="0" i="0" dirty="0">
                              <a:solidFill>
                                <a:schemeClr val="tx1"/>
                              </a:solidFill>
                            </a:rPr>
                            <a:t>Some</a:t>
                          </a:r>
                          <a:r>
                            <a:rPr lang="en-US" sz="2000" b="0" i="0" baseline="0" dirty="0">
                              <a:solidFill>
                                <a:schemeClr val="tx1"/>
                              </a:solidFill>
                            </a:rPr>
                            <a:t> states are called </a:t>
                          </a:r>
                          <a:r>
                            <a:rPr lang="en-US" sz="2000" b="0" i="1" baseline="0" dirty="0">
                              <a:solidFill>
                                <a:schemeClr val="tx1"/>
                              </a:solidFill>
                            </a:rPr>
                            <a:t>terminal states.</a:t>
                          </a:r>
                          <a:endParaRPr lang="en-US" sz="2000" b="0" i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9144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kern="1200" baseline="0" noProof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kern="1200" baseline="0" noProof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∈{0, 1, 2…}</m:t>
                              </m:r>
                            </m:oMath>
                          </a14:m>
                          <a:r>
                            <a:rPr kumimoji="0" lang="en-US" sz="20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oMath>
                          </a14:m>
                          <a:r>
                            <a:rPr kumimoji="0" lang="en-US" sz="20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0" lang="en-US" sz="2000" b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kumimoji="0" lang="en-US" sz="20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0" lang="en-US" sz="20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0" lang="en-US" sz="20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kumimoji="0" lang="en-US" sz="20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kumimoji="0" lang="en-US" sz="200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9144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:r>
                            <a:rPr lang="en-US" sz="2000" b="0" baseline="0" dirty="0"/>
                            <a:t>The dynamics between agent and environment is summarized in:</a:t>
                          </a:r>
                        </a:p>
                        <a:p>
                          <a:pPr marL="9144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≜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Prob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marL="2286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≜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, the </a:t>
                          </a:r>
                          <a:r>
                            <a:rPr lang="en-US" sz="2000" b="1" dirty="0"/>
                            <a:t>trajectory.</a:t>
                          </a:r>
                        </a:p>
                        <a:p>
                          <a:pPr marL="2286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is the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</a:rPr>
                            <a:t>observation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, e.g., 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image, can be IMU reading, lidar scan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 …</a:t>
                          </a:r>
                        </a:p>
                        <a:p>
                          <a:pPr marL="2286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Often, we need to estimate the state from the observation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DFED9B-649B-21FB-F57F-EE14B66E51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0300" y="2283163"/>
              <a:ext cx="10223500" cy="443831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23500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45792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/>
                            <a:t>Definition</a:t>
                          </a:r>
                          <a:endParaRPr lang="en-US" sz="2000" b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3980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" t="-12232" r="-238" b="-3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381A5-EF70-1131-DE0B-4CB8B9BA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E7D79-C853-7689-BAAC-01C3D3EB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0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3F9B1-5480-4378-9926-F56ED6C2F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EE5D4A-FFC4-7B05-D8D9-4A7DC31FB7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710662"/>
                  </p:ext>
                </p:extLst>
              </p:nvPr>
            </p:nvGraphicFramePr>
            <p:xfrm>
              <a:off x="749300" y="1279178"/>
              <a:ext cx="5168902" cy="457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16890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459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 dirty="0"/>
                            <a:t>Definition</a:t>
                          </a:r>
                          <a:endParaRPr lang="en-US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769347">
                    <a:tc>
                      <a:txBody>
                        <a:bodyPr/>
                        <a:lstStyle/>
                        <a:p>
                          <a:pPr marL="2286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2000"/>
                            <a:t>Policy function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endParaRPr lang="en-US" sz="2000" b="0"/>
                        </a:p>
                        <a:p>
                          <a:pPr marL="4572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2000"/>
                            <a:t>Deterministic policy:</a:t>
                          </a:r>
                        </a:p>
                        <a:p>
                          <a:pPr marL="914400" lvl="2" inden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None/>
                            <a:tabLst>
                              <a:tab pos="858838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b="0"/>
                        </a:p>
                        <a:p>
                          <a:pPr marL="457200" lvl="1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2000" b="0"/>
                            <a:t>Stochastic policy:</a:t>
                          </a:r>
                        </a:p>
                        <a:p>
                          <a:pPr marL="914400" lvl="1" inden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None/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rob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/>
                        </a:p>
                        <a:p>
                          <a:pPr marL="2286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2000"/>
                            <a:t>The </a:t>
                          </a:r>
                          <a:r>
                            <a:rPr lang="en-US" sz="2000" b="0"/>
                            <a:t>return</a:t>
                          </a:r>
                          <a:r>
                            <a:rPr lang="en-US" sz="200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/>
                            <a:t>:</a:t>
                          </a:r>
                        </a:p>
                        <a:p>
                          <a:pPr marL="914400" inden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aln/>
                                  </m:rP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≜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+…</m:t>
                                </m:r>
                              </m:oMath>
                            </m:oMathPara>
                          </a14:m>
                          <a:endParaRPr lang="en-US" sz="2000" b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2286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:r>
                            <a:rPr lang="en-US" sz="2000" b="0"/>
                            <a:t>The discount factor:</a:t>
                          </a:r>
                        </a:p>
                        <a:p>
                          <a:pPr marL="91440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∈[0, 1)</m:t>
                                </m:r>
                              </m:oMath>
                            </m:oMathPara>
                          </a14:m>
                          <a:endParaRPr lang="en-US" sz="2000" b="0"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EE5D4A-FFC4-7B05-D8D9-4A7DC31FB7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9710662"/>
                  </p:ext>
                </p:extLst>
              </p:nvPr>
            </p:nvGraphicFramePr>
            <p:xfrm>
              <a:off x="749300" y="1279178"/>
              <a:ext cx="5168902" cy="4572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16890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/>
                            <a:t>Definition</a:t>
                          </a:r>
                          <a:endParaRPr lang="en-US" sz="2000" b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417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8" t="-10204" r="-471" b="-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F537791-9ED8-F4C8-D5AE-48A65C39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Concepts (2) </a:t>
            </a:r>
            <a:r>
              <a:rPr lang="en-US" baseline="30000" dirty="0"/>
              <a:t>[1]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FBEE139-B59D-FAA7-EC2B-93BD35E385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8077357"/>
                  </p:ext>
                </p:extLst>
              </p:nvPr>
            </p:nvGraphicFramePr>
            <p:xfrm>
              <a:off x="6273800" y="1279179"/>
              <a:ext cx="5346702" cy="236263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4670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10432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 dirty="0"/>
                            <a:t>Definition</a:t>
                          </a:r>
                          <a:endParaRPr lang="en-US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966390">
                    <a:tc>
                      <a:txBody>
                        <a:bodyPr/>
                        <a:lstStyle/>
                        <a:p>
                          <a:pPr marL="228600" indent="-2286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Font typeface="Wingdings" panose="05000000000000000000" pitchFamily="2" charset="2"/>
                            <a:buChar char="§"/>
                            <a:tabLst/>
                          </a:pPr>
                          <a:r>
                            <a:rPr lang="en-US" sz="2000" dirty="0"/>
                            <a:t>(State-)value function under policy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en-US" sz="20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:</a:t>
                          </a:r>
                        </a:p>
                        <a:p>
                          <a:pPr marL="858838" inden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m:rPr>
                                  <m:aln/>
                                </m:rPr>
                                <a:rPr lang="en-US" sz="20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≜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0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b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endParaRPr kumimoji="0" lang="en-US" sz="2000" b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endParaRPr>
                        </a:p>
                        <a:p>
                          <a:pPr marL="228600" marR="0" lvl="0" indent="-2286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:r>
                            <a:rPr kumimoji="0" lang="en-US" sz="20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The action-value function:</a:t>
                          </a:r>
                        </a:p>
                        <a:p>
                          <a:pPr marL="91440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800"/>
                            </a:spcAft>
                            <a:buClrTx/>
                            <a:buSz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m:rPr>
                                    <m:aln/>
                                  </m:rPr>
                                  <a:rPr lang="en-US" sz="2000" b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≜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2000" b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FBEE139-B59D-FAA7-EC2B-93BD35E385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8077357"/>
                  </p:ext>
                </p:extLst>
              </p:nvPr>
            </p:nvGraphicFramePr>
            <p:xfrm>
              <a:off x="6273800" y="1279179"/>
              <a:ext cx="5346702" cy="236263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4670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/>
                            <a:t>Definition</a:t>
                          </a:r>
                          <a:endParaRPr lang="en-US" sz="2000" b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9663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4" t="-21605" r="-456" b="-6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4135C-11EC-E78C-971C-8E5949C8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6FA5F6A-6116-3758-B01B-A4E8F780C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877545"/>
                  </p:ext>
                </p:extLst>
              </p:nvPr>
            </p:nvGraphicFramePr>
            <p:xfrm>
              <a:off x="6273800" y="3839498"/>
              <a:ext cx="5346702" cy="201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4670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51278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 dirty="0"/>
                            <a:t>Note</a:t>
                          </a:r>
                          <a:endParaRPr lang="en-US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498899">
                    <a:tc>
                      <a:txBody>
                        <a:bodyPr/>
                        <a:lstStyle/>
                        <a:p>
                          <a:pPr marL="0" inden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20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 are all random variables that can take value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oMath>
                          </a14:m>
                          <a:r>
                            <a:rPr kumimoji="0" lang="en-US" sz="20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 in their respective domain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6FA5F6A-6116-3758-B01B-A4E8F780CD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877545"/>
                  </p:ext>
                </p:extLst>
              </p:nvPr>
            </p:nvGraphicFramePr>
            <p:xfrm>
              <a:off x="6273800" y="3839498"/>
              <a:ext cx="5346702" cy="201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34670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51278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/>
                            <a:t>Note</a:t>
                          </a:r>
                          <a:endParaRPr lang="en-US" sz="2000" b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4988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" t="-36032" r="-456" b="-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C8669-C6CB-6137-BAE8-E9207D85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8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AC2D-5A6F-485A-7CB1-A11C696F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E64522-8838-4175-3817-8D0AECBDF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Recent progresses 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in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RL.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Overview of RL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Basic methods to solve the RL problems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Tutorials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Tic-tac-toe. Complete MDP with 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Value Iteration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method.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Cartpole. Small scaled </a:t>
                </a: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DRL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benchmarking and analysis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E64522-8838-4175-3817-8D0AECBDF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4351338"/>
              </a:xfrm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D2002-647E-B18A-B36E-DBDE8FB3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AED88-EED1-5CE4-A1A4-8B977AB8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9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7917-F699-DB61-0CBB-5CC66B33C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in the multiverse…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09D8C-98F4-4A59-1776-504A30355B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409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err="1"/>
                  <a:t>Jiedi</a:t>
                </a:r>
                <a:r>
                  <a:rPr lang="en-US" dirty="0"/>
                  <a:t> Wan is an “RL researcher” at </a:t>
                </a:r>
                <a:r>
                  <a:rPr lang="en-US" dirty="0" err="1"/>
                  <a:t>SpadeX</a:t>
                </a:r>
                <a:r>
                  <a:rPr lang="en-US" dirty="0"/>
                  <a:t>, he runs an experiment and sends this data to his boss </a:t>
                </a:r>
                <a:r>
                  <a:rPr lang="en-US" dirty="0" err="1"/>
                  <a:t>Yilong</a:t>
                </a:r>
                <a:r>
                  <a:rPr lang="en-US" dirty="0"/>
                  <a:t> Ma: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𝑡𝑒𝑟𝑚𝑖𝑛𝑎𝑙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err="1"/>
                  <a:t>Yilong</a:t>
                </a:r>
                <a:r>
                  <a:rPr lang="en-US" dirty="0"/>
                  <a:t> fires </a:t>
                </a:r>
                <a:r>
                  <a:rPr lang="en-US" dirty="0" err="1"/>
                  <a:t>Jiedi</a:t>
                </a:r>
                <a:r>
                  <a:rPr lang="en-US" dirty="0"/>
                  <a:t> Wan…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09D8C-98F4-4A59-1776-504A30355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409"/>
                <a:ext cx="10515600" cy="4351338"/>
              </a:xfrm>
              <a:blipFill>
                <a:blip r:embed="rId2"/>
                <a:stretch>
                  <a:fillRect l="-1043" t="-224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EB165-5C72-05F3-5199-2F479F8F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 descr="A white furry animal standing on its hind legs&#10;&#10;AI-generated content may be incorrect.">
            <a:extLst>
              <a:ext uri="{FF2B5EF4-FFF2-40B4-BE49-F238E27FC236}">
                <a16:creationId xmlns:a16="http://schemas.microsoft.com/office/drawing/2014/main" id="{AADE1218-C36C-E73A-F96F-57856362B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334" y="3429000"/>
            <a:ext cx="2787149" cy="2787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F0081A-F0EC-C1FA-8C2C-1F1CE650B281}"/>
              </a:ext>
            </a:extLst>
          </p:cNvPr>
          <p:cNvSpPr txBox="1"/>
          <p:nvPr/>
        </p:nvSpPr>
        <p:spPr>
          <a:xfrm>
            <a:off x="7192317" y="5333591"/>
            <a:ext cx="3878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https://tinyurl.com/tmnRL2025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1B376-803F-E1DE-101E-AB9390656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9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F3D26-0F16-03E0-8B5B-3021935F4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F4AAF97-BB03-EC4B-5B5C-7E71D2EEC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Bellman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5EBAB95-6D8A-4115-9FA9-9597E415B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760" y="1367136"/>
                <a:ext cx="5325287" cy="253369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0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state-value function: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∈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5EBAB95-6D8A-4115-9FA9-9597E415B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367136"/>
                <a:ext cx="5325287" cy="2533694"/>
              </a:xfrm>
              <a:blipFill>
                <a:blip r:embed="rId2"/>
                <a:stretch>
                  <a:fillRect l="-1030" t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CD3397-2143-40A3-2350-DB7580637182}"/>
              </a:ext>
            </a:extLst>
          </p:cNvPr>
          <p:cNvSpPr txBox="1">
            <a:spLocks/>
          </p:cNvSpPr>
          <p:nvPr/>
        </p:nvSpPr>
        <p:spPr>
          <a:xfrm>
            <a:off x="5760720" y="1367136"/>
            <a:ext cx="6428232" cy="2533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action-value function:</a:t>
            </a:r>
          </a:p>
          <a:p>
            <a:pPr marL="4064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A0F934-8E56-855B-E2D2-A9B4D10F9032}"/>
              </a:ext>
            </a:extLst>
          </p:cNvPr>
          <p:cNvGrpSpPr/>
          <p:nvPr/>
        </p:nvGrpSpPr>
        <p:grpSpPr>
          <a:xfrm>
            <a:off x="1384276" y="3825677"/>
            <a:ext cx="3146111" cy="1646444"/>
            <a:chOff x="1204743" y="2814442"/>
            <a:chExt cx="3657407" cy="196150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5A2502C-3556-F021-7830-0EED8A3A4879}"/>
                </a:ext>
              </a:extLst>
            </p:cNvPr>
            <p:cNvGrpSpPr/>
            <p:nvPr/>
          </p:nvGrpSpPr>
          <p:grpSpPr>
            <a:xfrm>
              <a:off x="1585926" y="2814442"/>
              <a:ext cx="2991278" cy="1622948"/>
              <a:chOff x="1057332" y="3086100"/>
              <a:chExt cx="2991278" cy="16229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5689B246-E360-3C1F-A4DF-42BEBA498598}"/>
                      </a:ext>
                    </a:extLst>
                  </p:cNvPr>
                  <p:cNvSpPr/>
                  <p:nvPr/>
                </p:nvSpPr>
                <p:spPr>
                  <a:xfrm>
                    <a:off x="2277457" y="3086100"/>
                    <a:ext cx="457200" cy="4572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5689B246-E360-3C1F-A4DF-42BEBA4985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7457" y="3086100"/>
                    <a:ext cx="457200" cy="4572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006D5559-0B91-C9E4-D5BF-FE8B486495F3}"/>
                      </a:ext>
                    </a:extLst>
                  </p:cNvPr>
                  <p:cNvSpPr/>
                  <p:nvPr/>
                </p:nvSpPr>
                <p:spPr>
                  <a:xfrm>
                    <a:off x="1057332" y="4251847"/>
                    <a:ext cx="637803" cy="4572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006D5559-0B91-C9E4-D5BF-FE8B486495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7332" y="4251847"/>
                    <a:ext cx="637803" cy="45720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17A331B8-3209-ADC9-485D-B8946006630B}"/>
                      </a:ext>
                    </a:extLst>
                  </p:cNvPr>
                  <p:cNvSpPr/>
                  <p:nvPr/>
                </p:nvSpPr>
                <p:spPr>
                  <a:xfrm>
                    <a:off x="3410807" y="4251847"/>
                    <a:ext cx="637803" cy="4572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en-US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17A331B8-3209-ADC9-485D-B894600663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0807" y="4251847"/>
                    <a:ext cx="637803" cy="45720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266B6DD-5450-3E35-952C-2DD635D62214}"/>
                  </a:ext>
                </a:extLst>
              </p:cNvPr>
              <p:cNvCxnSpPr>
                <a:stCxn id="21" idx="3"/>
                <a:endCxn id="22" idx="7"/>
              </p:cNvCxnSpPr>
              <p:nvPr/>
            </p:nvCxnSpPr>
            <p:spPr>
              <a:xfrm flipH="1">
                <a:off x="1601732" y="3476345"/>
                <a:ext cx="742681" cy="84245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1030CB4-0748-98FD-06CF-7A607CCF1009}"/>
                  </a:ext>
                </a:extLst>
              </p:cNvPr>
              <p:cNvCxnSpPr>
                <a:cxnSpLocks/>
                <a:stCxn id="21" idx="5"/>
                <a:endCxn id="23" idx="1"/>
              </p:cNvCxnSpPr>
              <p:nvPr/>
            </p:nvCxnSpPr>
            <p:spPr>
              <a:xfrm>
                <a:off x="2667703" y="3476345"/>
                <a:ext cx="836508" cy="84245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579CF4B-DF6F-FFD0-2A07-2D877D2E6546}"/>
                    </a:ext>
                  </a:extLst>
                </p:cNvPr>
                <p:cNvSpPr txBox="1"/>
                <p:nvPr/>
              </p:nvSpPr>
              <p:spPr>
                <a:xfrm>
                  <a:off x="1279245" y="3338218"/>
                  <a:ext cx="114469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579CF4B-DF6F-FFD0-2A07-2D877D2E6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245" y="3338218"/>
                  <a:ext cx="1144695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8F65636-A8DD-F5D5-5D0C-EFD5B02E34B1}"/>
                    </a:ext>
                  </a:extLst>
                </p:cNvPr>
                <p:cNvSpPr txBox="1"/>
                <p:nvPr/>
              </p:nvSpPr>
              <p:spPr>
                <a:xfrm>
                  <a:off x="3572964" y="3354144"/>
                  <a:ext cx="114469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8F65636-A8DD-F5D5-5D0C-EFD5B02E3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2964" y="3354144"/>
                  <a:ext cx="1144695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FB6839-C6DC-3128-BDF6-768E75BB5195}"/>
                    </a:ext>
                  </a:extLst>
                </p:cNvPr>
                <p:cNvSpPr txBox="1"/>
                <p:nvPr/>
              </p:nvSpPr>
              <p:spPr>
                <a:xfrm>
                  <a:off x="1204743" y="4437388"/>
                  <a:ext cx="1219569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FB6839-C6DC-3128-BDF6-768E75BB5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743" y="4437388"/>
                  <a:ext cx="1219569" cy="338555"/>
                </a:xfrm>
                <a:prstGeom prst="rect">
                  <a:avLst/>
                </a:prstGeom>
                <a:blipFill>
                  <a:blip r:embed="rId8"/>
                  <a:stretch>
                    <a:fillRect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3C49FA0-F5FD-1A62-78F4-A4704225CAD2}"/>
                    </a:ext>
                  </a:extLst>
                </p:cNvPr>
                <p:cNvSpPr txBox="1"/>
                <p:nvPr/>
              </p:nvSpPr>
              <p:spPr>
                <a:xfrm>
                  <a:off x="3642580" y="4437388"/>
                  <a:ext cx="1219570" cy="338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3C49FA0-F5FD-1A62-78F4-A4704225C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2580" y="4437388"/>
                  <a:ext cx="1219570" cy="338555"/>
                </a:xfrm>
                <a:prstGeom prst="rect">
                  <a:avLst/>
                </a:prstGeom>
                <a:blipFill>
                  <a:blip r:embed="rId9"/>
                  <a:stretch>
                    <a:fillRect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771D91-B48A-5A9F-E6B7-57B07115492B}"/>
              </a:ext>
            </a:extLst>
          </p:cNvPr>
          <p:cNvGrpSpPr/>
          <p:nvPr/>
        </p:nvGrpSpPr>
        <p:grpSpPr>
          <a:xfrm>
            <a:off x="6863360" y="3824419"/>
            <a:ext cx="3441858" cy="1719610"/>
            <a:chOff x="977799" y="2814442"/>
            <a:chExt cx="3785406" cy="20443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E86BA9B-EA61-870F-8F6C-79E892E8CC33}"/>
                </a:ext>
              </a:extLst>
            </p:cNvPr>
            <p:cNvGrpSpPr/>
            <p:nvPr/>
          </p:nvGrpSpPr>
          <p:grpSpPr>
            <a:xfrm>
              <a:off x="1402292" y="2814442"/>
              <a:ext cx="3360913" cy="1623334"/>
              <a:chOff x="873698" y="3086100"/>
              <a:chExt cx="3360913" cy="16233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5F1A56E3-3465-BE3D-CCCF-216BD6F8F960}"/>
                      </a:ext>
                    </a:extLst>
                  </p:cNvPr>
                  <p:cNvSpPr/>
                  <p:nvPr/>
                </p:nvSpPr>
                <p:spPr>
                  <a:xfrm>
                    <a:off x="2277457" y="3086100"/>
                    <a:ext cx="603402" cy="4572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5F1A56E3-3465-BE3D-CCCF-216BD6F8F9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7457" y="3086100"/>
                    <a:ext cx="603402" cy="45720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EA3A666F-5269-50E7-D744-04A1FEE4E235}"/>
                      </a:ext>
                    </a:extLst>
                  </p:cNvPr>
                  <p:cNvSpPr/>
                  <p:nvPr/>
                </p:nvSpPr>
                <p:spPr>
                  <a:xfrm>
                    <a:off x="873698" y="4252234"/>
                    <a:ext cx="1041543" cy="4572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sz="1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EA3A666F-5269-50E7-D744-04A1FEE4E2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698" y="4252234"/>
                    <a:ext cx="1041543" cy="45720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395C2E40-2FE0-BCE6-E0D8-960BB798137C}"/>
                      </a:ext>
                    </a:extLst>
                  </p:cNvPr>
                  <p:cNvSpPr/>
                  <p:nvPr/>
                </p:nvSpPr>
                <p:spPr>
                  <a:xfrm>
                    <a:off x="3193068" y="4252234"/>
                    <a:ext cx="1041543" cy="4572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395C2E40-2FE0-BCE6-E0D8-960BB79813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3068" y="4252234"/>
                    <a:ext cx="1041543" cy="4572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6EB815D-6DCB-71BE-5262-968BE4E720B4}"/>
                  </a:ext>
                </a:extLst>
              </p:cNvPr>
              <p:cNvCxnSpPr>
                <a:cxnSpLocks/>
                <a:stCxn id="44" idx="3"/>
                <a:endCxn id="45" idx="7"/>
              </p:cNvCxnSpPr>
              <p:nvPr/>
            </p:nvCxnSpPr>
            <p:spPr>
              <a:xfrm flipH="1">
                <a:off x="1762711" y="3476344"/>
                <a:ext cx="603111" cy="84284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1E4AE9-B044-3364-4DA4-D24DFE149F76}"/>
                  </a:ext>
                </a:extLst>
              </p:cNvPr>
              <p:cNvCxnSpPr>
                <a:cxnSpLocks/>
                <a:stCxn id="44" idx="5"/>
                <a:endCxn id="46" idx="1"/>
              </p:cNvCxnSpPr>
              <p:nvPr/>
            </p:nvCxnSpPr>
            <p:spPr>
              <a:xfrm>
                <a:off x="2792493" y="3476344"/>
                <a:ext cx="553105" cy="84284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4634209-6CD9-4F11-E3BA-D4BA9E633F8C}"/>
                    </a:ext>
                  </a:extLst>
                </p:cNvPr>
                <p:cNvSpPr txBox="1"/>
                <p:nvPr/>
              </p:nvSpPr>
              <p:spPr>
                <a:xfrm>
                  <a:off x="977799" y="4419674"/>
                  <a:ext cx="1219569" cy="439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4634209-6CD9-4F11-E3BA-D4BA9E633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799" y="4419674"/>
                  <a:ext cx="1219569" cy="439068"/>
                </a:xfrm>
                <a:prstGeom prst="rect">
                  <a:avLst/>
                </a:prstGeom>
                <a:blipFill>
                  <a:blip r:embed="rId13"/>
                  <a:stretch>
                    <a:fillRect r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3FC3D5-52DF-7A43-F1AD-98AED6839F6A}"/>
                  </a:ext>
                </a:extLst>
              </p:cNvPr>
              <p:cNvSpPr txBox="1"/>
              <p:nvPr/>
            </p:nvSpPr>
            <p:spPr>
              <a:xfrm>
                <a:off x="6844913" y="4234779"/>
                <a:ext cx="144319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kumimoji="0" lang="en-US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16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sz="16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sz="16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3FC3D5-52DF-7A43-F1AD-98AED683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13" y="4234779"/>
                <a:ext cx="1443199" cy="338554"/>
              </a:xfrm>
              <a:prstGeom prst="rect">
                <a:avLst/>
              </a:prstGeom>
              <a:blipFill>
                <a:blip r:embed="rId1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8154FB-F774-C446-494C-0D4568F8F290}"/>
                  </a:ext>
                </a:extLst>
              </p:cNvPr>
              <p:cNvSpPr txBox="1"/>
              <p:nvPr/>
            </p:nvSpPr>
            <p:spPr>
              <a:xfrm>
                <a:off x="9329082" y="4229199"/>
                <a:ext cx="144319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kumimoji="0" lang="en-US" sz="1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16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sz="16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sz="16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8154FB-F774-C446-494C-0D4568F8F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082" y="4229199"/>
                <a:ext cx="1443199" cy="338554"/>
              </a:xfrm>
              <a:prstGeom prst="rect">
                <a:avLst/>
              </a:prstGeom>
              <a:blipFill>
                <a:blip r:embed="rId1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74753-E63D-833B-99F4-4B59CA607C7D}"/>
                  </a:ext>
                </a:extLst>
              </p:cNvPr>
              <p:cNvSpPr txBox="1"/>
              <p:nvPr/>
            </p:nvSpPr>
            <p:spPr>
              <a:xfrm>
                <a:off x="9279622" y="5174697"/>
                <a:ext cx="11088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 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𝑟</m:t>
                              </m:r>
                            </m:e>
                          </m:d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74753-E63D-833B-99F4-4B59CA607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622" y="5174697"/>
                <a:ext cx="1108886" cy="369332"/>
              </a:xfrm>
              <a:prstGeom prst="rect">
                <a:avLst/>
              </a:prstGeom>
              <a:blipFill>
                <a:blip r:embed="rId16"/>
                <a:stretch>
                  <a:fillRect r="-12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842AD8-704A-961B-781B-A6987E5984B9}"/>
                  </a:ext>
                </a:extLst>
              </p:cNvPr>
              <p:cNvSpPr txBox="1"/>
              <p:nvPr/>
            </p:nvSpPr>
            <p:spPr>
              <a:xfrm>
                <a:off x="6096000" y="1782004"/>
                <a:ext cx="5730240" cy="969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m:rPr>
                          <m:aln/>
                        </m:rP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𝜋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𝑟</m:t>
                              </m:r>
                            </m:e>
                          </m:d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∈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𝒮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𝑟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′)]</m:t>
                          </m:r>
                        </m:e>
                      </m:nary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842AD8-704A-961B-781B-A6987E598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82004"/>
                <a:ext cx="5730240" cy="9696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A42500-ACF3-8447-7313-C9E5CEDC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0F4273-4036-97DD-0154-1D6EB496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33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17829-54A6-BCB7-30C5-19582D0F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33889E-3300-EEBE-88C7-D6AF6E94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Bellman Equation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01DC8EF-34EB-DDE5-C720-5D31DF1CA6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760" y="1378299"/>
                <a:ext cx="5618357" cy="253369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0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state-value function: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m:rPr>
                          <m:aln/>
                        </m:rP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∈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∈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𝒮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×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ℛ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[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𝑟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′)]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01DC8EF-34EB-DDE5-C720-5D31DF1CA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760" y="1378299"/>
                <a:ext cx="5618357" cy="2533694"/>
              </a:xfrm>
              <a:blipFill>
                <a:blip r:embed="rId2"/>
                <a:stretch>
                  <a:fillRect l="-976" t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B99787D-313E-68D2-AF77-4D4F37D62A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721" y="1378299"/>
                <a:ext cx="6431280" cy="25336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For action-value function: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m:rPr>
                          <m:aln/>
                        </m:rP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𝜋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𝑟</m:t>
                              </m:r>
                            </m:e>
                          </m:d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∈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𝒮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𝑟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′)]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𝑟</m:t>
                              </m:r>
                            </m:e>
                          </m:d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∈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𝒮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ℛ</m:t>
                          </m:r>
                        </m:sub>
                        <m:sup/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𝑟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kumimoji="0" lang="en-US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kumimoji="0" lang="en-US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∈</m:t>
                                  </m:r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𝒜</m:t>
                                  </m:r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  <m:r>
                                    <a:rPr kumimoji="0" lang="en-US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′)</m:t>
                                  </m:r>
                                </m:sub>
                                <m:sup/>
                                <m:e>
                                  <m:r>
                                    <a:rPr kumimoji="0" lang="en-US" sz="1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kumimoji="0" lang="en-US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e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  <m:r>
                                        <a:rPr kumimoji="0" lang="en-US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sz="1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Calibri" panose="020F0502020204030204" pitchFamily="34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16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Calibri" panose="020F0502020204030204" pitchFamily="34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kumimoji="0" lang="en-US" sz="1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𝑎</m:t>
                                      </m:r>
                                      <m:r>
                                        <a:rPr kumimoji="0" lang="en-US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b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Calibri" panose="020F0502020204030204" pitchFamily="34" charset="0"/>
                  </a:rPr>
                </a:b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B99787D-313E-68D2-AF77-4D4F37D62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21" y="1378299"/>
                <a:ext cx="6431280" cy="2533694"/>
              </a:xfrm>
              <a:prstGeom prst="rect">
                <a:avLst/>
              </a:prstGeom>
              <a:blipFill>
                <a:blip r:embed="rId3"/>
                <a:stretch>
                  <a:fillRect l="-853" t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567600-E0C5-977D-1F65-287E124DE30F}"/>
              </a:ext>
            </a:extLst>
          </p:cNvPr>
          <p:cNvSpPr/>
          <p:nvPr/>
        </p:nvSpPr>
        <p:spPr>
          <a:xfrm>
            <a:off x="2600325" y="2713704"/>
            <a:ext cx="2971800" cy="6381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02078-8DBF-4AFB-71BE-4141AC6634B5}"/>
              </a:ext>
            </a:extLst>
          </p:cNvPr>
          <p:cNvSpPr/>
          <p:nvPr/>
        </p:nvSpPr>
        <p:spPr>
          <a:xfrm>
            <a:off x="9633587" y="2713704"/>
            <a:ext cx="2108836" cy="6381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03DA498-5DF4-6539-9F7E-12790ED38A15}"/>
              </a:ext>
            </a:extLst>
          </p:cNvPr>
          <p:cNvSpPr/>
          <p:nvPr/>
        </p:nvSpPr>
        <p:spPr>
          <a:xfrm>
            <a:off x="5581650" y="2389854"/>
            <a:ext cx="1466850" cy="638175"/>
          </a:xfrm>
          <a:custGeom>
            <a:avLst/>
            <a:gdLst>
              <a:gd name="connsiteX0" fmla="*/ 1238250 w 1238250"/>
              <a:gd name="connsiteY0" fmla="*/ 0 h 657225"/>
              <a:gd name="connsiteX1" fmla="*/ 885825 w 1238250"/>
              <a:gd name="connsiteY1" fmla="*/ 476250 h 657225"/>
              <a:gd name="connsiteX2" fmla="*/ 0 w 1238250"/>
              <a:gd name="connsiteY2" fmla="*/ 657225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8250" h="657225">
                <a:moveTo>
                  <a:pt x="1238250" y="0"/>
                </a:moveTo>
                <a:cubicBezTo>
                  <a:pt x="1165225" y="183356"/>
                  <a:pt x="1092200" y="366713"/>
                  <a:pt x="885825" y="476250"/>
                </a:cubicBezTo>
                <a:cubicBezTo>
                  <a:pt x="679450" y="585787"/>
                  <a:pt x="339725" y="621506"/>
                  <a:pt x="0" y="657225"/>
                </a:cubicBezTo>
              </a:path>
            </a:pathLst>
          </a:custGeom>
          <a:noFill/>
          <a:ln w="127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DBBC800-7180-4522-5697-1022CBB25CC4}"/>
              </a:ext>
            </a:extLst>
          </p:cNvPr>
          <p:cNvSpPr/>
          <p:nvPr/>
        </p:nvSpPr>
        <p:spPr>
          <a:xfrm>
            <a:off x="3371850" y="2144670"/>
            <a:ext cx="6229350" cy="1494824"/>
          </a:xfrm>
          <a:custGeom>
            <a:avLst/>
            <a:gdLst>
              <a:gd name="connsiteX0" fmla="*/ 0 w 6229350"/>
              <a:gd name="connsiteY0" fmla="*/ 216609 h 1494824"/>
              <a:gd name="connsiteX1" fmla="*/ 1866900 w 6229350"/>
              <a:gd name="connsiteY1" fmla="*/ 92784 h 1494824"/>
              <a:gd name="connsiteX2" fmla="*/ 3267075 w 6229350"/>
              <a:gd name="connsiteY2" fmla="*/ 1416759 h 1494824"/>
              <a:gd name="connsiteX3" fmla="*/ 6229350 w 6229350"/>
              <a:gd name="connsiteY3" fmla="*/ 1226259 h 1494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350" h="1494824">
                <a:moveTo>
                  <a:pt x="0" y="216609"/>
                </a:moveTo>
                <a:cubicBezTo>
                  <a:pt x="661194" y="54684"/>
                  <a:pt x="1322388" y="-107241"/>
                  <a:pt x="1866900" y="92784"/>
                </a:cubicBezTo>
                <a:cubicBezTo>
                  <a:pt x="2411412" y="292809"/>
                  <a:pt x="2540000" y="1227847"/>
                  <a:pt x="3267075" y="1416759"/>
                </a:cubicBezTo>
                <a:cubicBezTo>
                  <a:pt x="3994150" y="1605671"/>
                  <a:pt x="5111750" y="1415965"/>
                  <a:pt x="6229350" y="122625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C527D-74AF-15A0-1B30-ECBB1F1F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A3AAEA-A27D-0ED8-17C5-951A69BA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90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756E187-0A8E-7FD3-A49A-534A046C1D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782157"/>
                  </p:ext>
                </p:extLst>
              </p:nvPr>
            </p:nvGraphicFramePr>
            <p:xfrm>
              <a:off x="482598" y="1325563"/>
              <a:ext cx="5613402" cy="441312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61340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459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 dirty="0"/>
                            <a:t>Definition</a:t>
                          </a:r>
                          <a:endParaRPr lang="en-US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769347">
                    <a:tc>
                      <a:txBody>
                        <a:bodyPr/>
                        <a:lstStyle/>
                        <a:p>
                          <a:pPr marL="342900" indent="-342900">
                            <a:spcAft>
                              <a:spcPts val="600"/>
                            </a:spcAft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sz="20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sz="2000" b="0" dirty="0"/>
                        </a:p>
                        <a:p>
                          <a:pPr marL="342900" indent="-342900">
                            <a:spcAft>
                              <a:spcPts val="60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2000" b="0" dirty="0"/>
                            <a:t>The optimal state-value function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b="0" dirty="0"/>
                            <a:t>:</a:t>
                          </a:r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:r>
                            <a:rPr lang="en-US" sz="2000" b="0" dirty="0"/>
                            <a:t>The optimal action-value function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b="0" dirty="0"/>
                            <a:t>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For any optimal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, all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𝑠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∈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𝒮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, all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𝑎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∈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 panose="020B0604020202020204" pitchFamily="34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m:rPr>
                                    <m:aln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20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𝑎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∈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𝒜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(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)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m:rPr>
                                    <m:aln/>
                                  </m:r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naryPr>
                                  <m:sub>
                                    <m:d>
                                      <m:dPr>
                                        <m:ctrlP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kumimoji="0" lang="en-US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∈</m:t>
                                    </m:r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𝒮</m:t>
                                    </m:r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×</m:t>
                                    </m:r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ℛ</m:t>
                                    </m:r>
                                  </m:sub>
                                  <m:sup/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kumimoji="0" lang="en-US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𝑟</m:t>
                                        </m:r>
                                      </m:e>
                                      <m:e>
                                        <m: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𝑟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+</m:t>
                                        </m:r>
                                        <m:r>
                                          <a:rPr kumimoji="0" lang="en-US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Calibri" panose="020F0502020204030204" pitchFamily="34" charset="0"/>
                                          </a:rPr>
                                          <m:t>𝛾</m:t>
                                        </m:r>
                                        <m:sSub>
                                          <m:sSubPr>
                                            <m:ctrlPr>
                                              <a:rPr kumimoji="0" lang="en-US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  <m:t>∗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kumimoji="0" lang="en-US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sz="20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kumimoji="0" lang="en-US" sz="20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Calibri" panose="020F0502020204030204" pitchFamily="34" charset="0"/>
                                              </a:rPr>
                                              <m:t>′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756E187-0A8E-7FD3-A49A-534A046C1D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1782157"/>
                  </p:ext>
                </p:extLst>
              </p:nvPr>
            </p:nvGraphicFramePr>
            <p:xfrm>
              <a:off x="482598" y="1325563"/>
              <a:ext cx="5613402" cy="441312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61340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 dirty="0"/>
                            <a:t>Definition</a:t>
                          </a:r>
                          <a:endParaRPr lang="en-US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40168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" t="-10455" r="-543" b="-3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DD781F8-28D7-48EF-B543-825C0B65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Optimal Value Functions &amp; BOE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2D385-38C3-7CDA-3B37-81FA00B0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DD7814-ECFD-C0B2-8252-1BE8685771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0730521"/>
                  </p:ext>
                </p:extLst>
              </p:nvPr>
            </p:nvGraphicFramePr>
            <p:xfrm>
              <a:off x="6451601" y="1325563"/>
              <a:ext cx="5257799" cy="198780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57799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459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 dirty="0"/>
                            <a:t>Theorem</a:t>
                          </a:r>
                          <a:endParaRPr lang="en-US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769347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 dirty="0"/>
                            <a:t>For any MDP:</a:t>
                          </a:r>
                        </a:p>
                        <a:p>
                          <a:pPr marL="342900" indent="-342900">
                            <a:spcAft>
                              <a:spcPts val="600"/>
                            </a:spcAft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,∀</m:t>
                              </m:r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2000" b="0" dirty="0"/>
                        </a:p>
                        <a:p>
                          <a:pPr marL="342900" indent="-342900">
                            <a:spcAft>
                              <a:spcPts val="600"/>
                            </a:spcAft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, ∀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endParaRPr lang="en-US" sz="2000" b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000" b="0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, ∀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endParaRPr lang="en-US" sz="2000" b="0" i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9DD7814-ECFD-C0B2-8252-1BE8685771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0730521"/>
                  </p:ext>
                </p:extLst>
              </p:nvPr>
            </p:nvGraphicFramePr>
            <p:xfrm>
              <a:off x="6451601" y="1325563"/>
              <a:ext cx="5257799" cy="198780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257799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000" b="0"/>
                            <a:t>Theorem</a:t>
                          </a:r>
                          <a:endParaRPr lang="en-US" sz="2000" b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5915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26718" r="-463" b="-4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54CE2-5C7C-2576-6DEF-C3B5DDF1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8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EC0F2-D632-4BCF-970A-642F19D88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D14D7-7C3C-4DA8-F7A8-F6C26660D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C78EF0-6A82-00A1-2F79-7B324E67203B}"/>
              </a:ext>
            </a:extLst>
          </p:cNvPr>
          <p:cNvSpPr txBox="1">
            <a:spLocks/>
          </p:cNvSpPr>
          <p:nvPr/>
        </p:nvSpPr>
        <p:spPr>
          <a:xfrm>
            <a:off x="2438399" y="2430462"/>
            <a:ext cx="7579057" cy="263285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the context of RL…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Agent, environment, observations, state, reward, action, value, return, discount …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Evaluation, Iteration, Improvement, Value Iteration 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Monte Carlo, Off-policy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Temporal Difference, Q-learning,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Sarsa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Function Approximation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Gradient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43BA2-2D2A-E072-B89D-DDF4DB1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47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F7ADD-6771-AC66-3F8E-AB059F940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33A90-3FF3-EE99-01A9-FA6C3AC732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278437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i="1" dirty="0"/>
                  <a:t>Policy iteration: from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i="1" dirty="0"/>
                  <a:t> evaluate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i="1" dirty="0"/>
                  <a:t> improve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i="1" dirty="0"/>
                  <a:t>, repeat until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400" i="1" dirty="0"/>
                  <a:t>Value iteration: </a:t>
                </a:r>
                <a:r>
                  <a:rPr lang="en-US" sz="2400" dirty="0"/>
                  <a:t>a direct approach that achieves faster convergence.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233A90-3FF3-EE99-01A9-FA6C3AC732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278437"/>
              </a:xfrm>
              <a:blipFill>
                <a:blip r:embed="rId2"/>
                <a:stretch>
                  <a:fillRect l="-81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DD781F8-28D7-48EF-B543-825C0B65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Solving the MDP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C6F13-67EB-8DCF-6269-E35B6FAEAEB3}"/>
              </a:ext>
            </a:extLst>
          </p:cNvPr>
          <p:cNvSpPr txBox="1"/>
          <p:nvPr/>
        </p:nvSpPr>
        <p:spPr>
          <a:xfrm>
            <a:off x="5009686" y="2017701"/>
            <a:ext cx="1859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evaluation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AF3BB39-49C7-06D9-9893-829BE3473138}"/>
              </a:ext>
            </a:extLst>
          </p:cNvPr>
          <p:cNvSpPr/>
          <p:nvPr/>
        </p:nvSpPr>
        <p:spPr>
          <a:xfrm rot="5400000">
            <a:off x="5819541" y="1179965"/>
            <a:ext cx="278781" cy="139669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E35350-83A5-7CF4-5698-5A60158A145A}"/>
                  </a:ext>
                </a:extLst>
              </p:cNvPr>
              <p:cNvSpPr txBox="1"/>
              <p:nvPr/>
            </p:nvSpPr>
            <p:spPr>
              <a:xfrm>
                <a:off x="5029198" y="2303176"/>
                <a:ext cx="18594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(given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E35350-83A5-7CF4-5698-5A60158A1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98" y="2303176"/>
                <a:ext cx="1859466" cy="338554"/>
              </a:xfrm>
              <a:prstGeom prst="rect">
                <a:avLst/>
              </a:prstGeom>
              <a:blipFill>
                <a:blip r:embed="rId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62631616-D681-3BB6-FA69-D82D01E5E22B}"/>
              </a:ext>
            </a:extLst>
          </p:cNvPr>
          <p:cNvSpPr/>
          <p:nvPr/>
        </p:nvSpPr>
        <p:spPr>
          <a:xfrm rot="5400000">
            <a:off x="7575396" y="1179966"/>
            <a:ext cx="278781" cy="139669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7FA01-0BE6-3A3D-4AA3-19A03C1CBED7}"/>
              </a:ext>
            </a:extLst>
          </p:cNvPr>
          <p:cNvSpPr txBox="1"/>
          <p:nvPr/>
        </p:nvSpPr>
        <p:spPr>
          <a:xfrm>
            <a:off x="6785053" y="2039083"/>
            <a:ext cx="1859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improvement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1867FD-DD40-8242-AF57-6C04B1945BE1}"/>
                  </a:ext>
                </a:extLst>
              </p:cNvPr>
              <p:cNvSpPr txBox="1"/>
              <p:nvPr/>
            </p:nvSpPr>
            <p:spPr>
              <a:xfrm>
                <a:off x="6710242" y="2303176"/>
                <a:ext cx="208806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(given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e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𝜋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1867FD-DD40-8242-AF57-6C04B1945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242" y="2303176"/>
                <a:ext cx="2088069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C1F367B1-ED69-304D-049A-66882EB37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066" y="2731221"/>
            <a:ext cx="2088069" cy="2996993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02D861E-0232-0579-AD6A-D72DFD0E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5582B7-9DE4-868A-E2FD-5E5C0636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88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94F72-00DB-670E-5901-E1EE87C01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211BF7F-B059-9EBA-C121-53F266E552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551198"/>
                  </p:ext>
                </p:extLst>
              </p:nvPr>
            </p:nvGraphicFramePr>
            <p:xfrm>
              <a:off x="378619" y="1064306"/>
              <a:ext cx="8231982" cy="244819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23198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42813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400" b="1" dirty="0"/>
                            <a:t>Policy </a:t>
                          </a:r>
                          <a:r>
                            <a:rPr lang="en-US" sz="2400" b="1" i="1" dirty="0"/>
                            <a:t>Evaluation</a:t>
                          </a:r>
                          <a:r>
                            <a:rPr lang="en-US" sz="2400" b="0" dirty="0"/>
                            <a:t>:</a:t>
                          </a:r>
                          <a:endParaRPr lang="en-US" sz="24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990992">
                    <a:tc>
                      <a:txBody>
                        <a:bodyPr/>
                        <a:lstStyle/>
                        <a:p>
                          <a:pPr marL="0" indent="0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Given a policy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=0…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𝒮</m:t>
                                </m:r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𝒜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  <m:r>
                                          <a:rPr lang="en-US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  <m:r>
                                          <a:rPr lang="en-US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en-US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20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nary>
                                  </m:e>
                                </m:nary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groupChr>
                                <m:groupChrPr>
                                  <m:chr m:val="→"/>
                                  <m:vertJc m:val="bot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brk m:alnAt="2"/>
                                    </m:rP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e>
                              </m:groupCh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211BF7F-B059-9EBA-C121-53F266E552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551198"/>
                  </p:ext>
                </p:extLst>
              </p:nvPr>
            </p:nvGraphicFramePr>
            <p:xfrm>
              <a:off x="378619" y="1064306"/>
              <a:ext cx="8231982" cy="244819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23198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400" b="1"/>
                            <a:t>Policy </a:t>
                          </a:r>
                          <a:r>
                            <a:rPr lang="en-US" sz="2400" b="1" i="1"/>
                            <a:t>Evaluation</a:t>
                          </a:r>
                          <a:r>
                            <a:rPr lang="en-US" sz="2400" b="0"/>
                            <a:t>:</a:t>
                          </a:r>
                          <a:endParaRPr lang="en-US" sz="2400" b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990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" t="-25000" r="-296" b="-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809CB34D-7555-5237-BFF6-3A6FE92C3364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Solving the MDP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15034-25DB-5A1E-2291-2358725B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1A74124-CFF0-BFC3-F9C7-9532A9A890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999251"/>
                  </p:ext>
                </p:extLst>
              </p:nvPr>
            </p:nvGraphicFramePr>
            <p:xfrm>
              <a:off x="378619" y="3922035"/>
              <a:ext cx="8231982" cy="16849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23198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26401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400" b="1" dirty="0"/>
                            <a:t>Policy </a:t>
                          </a:r>
                          <a:r>
                            <a:rPr lang="en-US" sz="2400" b="1" i="1" dirty="0"/>
                            <a:t>Improvement</a:t>
                          </a:r>
                          <a:r>
                            <a:rPr lang="en-US" sz="2400" b="0" dirty="0"/>
                            <a:t>:</a:t>
                          </a:r>
                          <a:endParaRPr lang="en-US" sz="24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227779">
                    <a:tc>
                      <a:txBody>
                        <a:bodyPr/>
                        <a:lstStyle/>
                        <a:p>
                          <a:pPr marL="0" indent="0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Given a value function</a:t>
                          </a:r>
                          <a:r>
                            <a:rPr lang="en-US" sz="20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greedy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1A74124-CFF0-BFC3-F9C7-9532A9A890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6999251"/>
                  </p:ext>
                </p:extLst>
              </p:nvPr>
            </p:nvGraphicFramePr>
            <p:xfrm>
              <a:off x="378619" y="3922035"/>
              <a:ext cx="8231982" cy="16849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23198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400" b="1"/>
                            <a:t>Policy </a:t>
                          </a:r>
                          <a:r>
                            <a:rPr lang="en-US" sz="2400" b="1" i="1"/>
                            <a:t>Improvement</a:t>
                          </a:r>
                          <a:r>
                            <a:rPr lang="en-US" sz="2400" b="0"/>
                            <a:t>:</a:t>
                          </a:r>
                          <a:endParaRPr lang="en-US" sz="2400" b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2277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" t="-41089" r="-296" b="-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55299AA-049E-CCAC-959D-62A5854FA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312" y="1408458"/>
            <a:ext cx="2088069" cy="29969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521AD9-6BAD-E95C-ACC3-2B536FD2CA7F}"/>
              </a:ext>
            </a:extLst>
          </p:cNvPr>
          <p:cNvSpPr txBox="1"/>
          <p:nvPr/>
        </p:nvSpPr>
        <p:spPr>
          <a:xfrm>
            <a:off x="9891093" y="4970121"/>
            <a:ext cx="17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</a:t>
            </a:r>
            <a:r>
              <a:rPr lang="en-US" b="1" i="1" dirty="0"/>
              <a:t>Iteration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75101-4EC6-F002-DFD7-D43234AA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2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9E17D-6BFB-B415-DF96-560F0F263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C4F0B32-941C-5851-B077-33C3F4385C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0974229"/>
                  </p:ext>
                </p:extLst>
              </p:nvPr>
            </p:nvGraphicFramePr>
            <p:xfrm>
              <a:off x="378619" y="1064306"/>
              <a:ext cx="8231982" cy="244819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23198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42813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400" b="1" dirty="0"/>
                            <a:t>Policy </a:t>
                          </a:r>
                          <a:r>
                            <a:rPr lang="en-US" sz="2400" b="1" i="1" dirty="0"/>
                            <a:t>Evaluation</a:t>
                          </a:r>
                          <a:r>
                            <a:rPr lang="en-US" sz="2400" b="0" dirty="0"/>
                            <a:t>:</a:t>
                          </a:r>
                          <a:endParaRPr lang="en-US" sz="24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990992">
                    <a:tc>
                      <a:txBody>
                        <a:bodyPr/>
                        <a:lstStyle/>
                        <a:p>
                          <a:pPr marL="0" indent="0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Given a policy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285750" indent="-285750"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=0…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𝒮</m:t>
                                </m:r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𝒜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0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  <m:r>
                                          <a:rPr lang="en-US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  <m:r>
                                          <a:rPr lang="en-US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en-US" sz="20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sub>
                                      <m:sup/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20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20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20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20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nary>
                                  </m:e>
                                </m:nary>
                                <m:r>
                                  <a:rPr lang="en-US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groupChr>
                                <m:groupChrPr>
                                  <m:chr m:val="→"/>
                                  <m:vertJc m:val="bot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brk m:alnAt="2"/>
                                    </m:rP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e>
                              </m:groupCh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C4F0B32-941C-5851-B077-33C3F4385C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0974229"/>
                  </p:ext>
                </p:extLst>
              </p:nvPr>
            </p:nvGraphicFramePr>
            <p:xfrm>
              <a:off x="378619" y="1064306"/>
              <a:ext cx="8231982" cy="244819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23198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400" b="1"/>
                            <a:t>Policy </a:t>
                          </a:r>
                          <a:r>
                            <a:rPr lang="en-US" sz="2400" b="1" i="1"/>
                            <a:t>Evaluation</a:t>
                          </a:r>
                          <a:r>
                            <a:rPr lang="en-US" sz="2400" b="0"/>
                            <a:t>:</a:t>
                          </a:r>
                          <a:endParaRPr lang="en-US" sz="2400" b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9909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" t="-25000" r="-296" b="-6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686D19B9-C444-5517-1275-8A3AC23C612C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Solving the MDP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653673-523D-F883-EB74-26215A84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38FA2A2-E9A0-D4C9-A1F3-FEB9655DA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4030263"/>
                  </p:ext>
                </p:extLst>
              </p:nvPr>
            </p:nvGraphicFramePr>
            <p:xfrm>
              <a:off x="378619" y="3922035"/>
              <a:ext cx="8231982" cy="16849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23198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26401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400" b="1" dirty="0"/>
                            <a:t>Policy </a:t>
                          </a:r>
                          <a:r>
                            <a:rPr lang="en-US" sz="2400" b="1" i="1" dirty="0"/>
                            <a:t>Improvement</a:t>
                          </a:r>
                          <a:r>
                            <a:rPr lang="en-US" sz="2400" b="0" dirty="0"/>
                            <a:t>:</a:t>
                          </a:r>
                          <a:endParaRPr lang="en-US" sz="24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227779">
                    <a:tc>
                      <a:txBody>
                        <a:bodyPr/>
                        <a:lstStyle/>
                        <a:p>
                          <a:pPr marL="0" indent="0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Given a value function</a:t>
                          </a:r>
                          <a:r>
                            <a:rPr lang="en-US" sz="20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§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greedy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38FA2A2-E9A0-D4C9-A1F3-FEB9655DA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4030263"/>
                  </p:ext>
                </p:extLst>
              </p:nvPr>
            </p:nvGraphicFramePr>
            <p:xfrm>
              <a:off x="378619" y="3922035"/>
              <a:ext cx="8231982" cy="16849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231982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r>
                            <a:rPr lang="en-US" sz="2400" b="1"/>
                            <a:t>Policy </a:t>
                          </a:r>
                          <a:r>
                            <a:rPr lang="en-US" sz="2400" b="1" i="1"/>
                            <a:t>Improvement</a:t>
                          </a:r>
                          <a:r>
                            <a:rPr lang="en-US" sz="2400" b="0"/>
                            <a:t>:</a:t>
                          </a:r>
                          <a:endParaRPr lang="en-US" sz="2400" b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12277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4" t="-41089" r="-296" b="-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CF6E8B-D150-CD62-FC0E-91D85635C25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3015" y="0"/>
            <a:ext cx="2129883" cy="1597412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37B8EEB-26E4-B3CF-DC78-F7B1A6AE2444}"/>
              </a:ext>
            </a:extLst>
          </p:cNvPr>
          <p:cNvSpPr/>
          <p:nvPr/>
        </p:nvSpPr>
        <p:spPr>
          <a:xfrm>
            <a:off x="5936343" y="341711"/>
            <a:ext cx="2510971" cy="1849946"/>
          </a:xfrm>
          <a:custGeom>
            <a:avLst/>
            <a:gdLst>
              <a:gd name="connsiteX0" fmla="*/ 2510971 w 2510971"/>
              <a:gd name="connsiteY0" fmla="*/ 122746 h 1849946"/>
              <a:gd name="connsiteX1" fmla="*/ 1175657 w 2510971"/>
              <a:gd name="connsiteY1" fmla="*/ 180803 h 1849946"/>
              <a:gd name="connsiteX2" fmla="*/ 0 w 2510971"/>
              <a:gd name="connsiteY2" fmla="*/ 1849946 h 184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0971" h="1849946">
                <a:moveTo>
                  <a:pt x="2510971" y="122746"/>
                </a:moveTo>
                <a:cubicBezTo>
                  <a:pt x="2052561" y="7841"/>
                  <a:pt x="1594152" y="-107064"/>
                  <a:pt x="1175657" y="180803"/>
                </a:cubicBezTo>
                <a:cubicBezTo>
                  <a:pt x="757162" y="468670"/>
                  <a:pt x="378581" y="1159308"/>
                  <a:pt x="0" y="1849946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1FAE4-8C6F-AD49-56C6-74B294522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312" y="1408458"/>
            <a:ext cx="2088069" cy="2996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FC937C-F413-4F29-400B-72DD052BA007}"/>
              </a:ext>
            </a:extLst>
          </p:cNvPr>
          <p:cNvSpPr txBox="1"/>
          <p:nvPr/>
        </p:nvSpPr>
        <p:spPr>
          <a:xfrm>
            <a:off x="9891093" y="4970121"/>
            <a:ext cx="17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</a:t>
            </a:r>
            <a:r>
              <a:rPr lang="en-US" b="1" i="1" dirty="0"/>
              <a:t>Iteration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D3646-742B-FEFF-3CD4-91E2A520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9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9D03B-53BE-9DD6-F711-D50E90361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EE36A6-382C-EE7C-292C-B0645DED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5525" y="3100536"/>
            <a:ext cx="3730625" cy="21952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7FD6548-1876-8674-E88D-72F12FE568A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dirty="0"/>
              <a:t>Policy Evaluation – Grid World Example</a:t>
            </a:r>
            <a:endParaRPr lang="en-US" sz="4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E004E3-3010-09E8-B628-783F5D0DB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4461" y="1143000"/>
            <a:ext cx="5463075" cy="51216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EC312-E56B-30A0-83C6-592E5BD4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DE2D-4958-B7BA-5A4D-90927178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04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58DC-EB36-65D1-96C8-C5C7D8982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7760FD-8166-9548-5D0C-4337624FF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5525" y="3100536"/>
            <a:ext cx="3730625" cy="2195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798472-DA6B-5CF2-561F-F7D929FF0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4461" y="1143000"/>
            <a:ext cx="5463075" cy="51216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774B6-97B7-9FBF-784D-ED9D11D0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C9BE7D-7B0E-1625-CC94-8102C8536F68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dirty="0"/>
              <a:t>Policy Evaluation – Grid World Example</a:t>
            </a:r>
            <a:endParaRPr lang="en-US" sz="4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17C15-A5B5-87F3-D0E9-5D9B34C4D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2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C72A-91BA-3108-FFDD-F715A2DCC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6FEB5-AD86-D5DB-A514-09441D628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17594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Exposure to mathematical formulism of RL.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Familiarize with </a:t>
            </a:r>
            <a:r>
              <a:rPr lang="en-US" sz="2000" u="sng" dirty="0"/>
              <a:t>basic concepts </a:t>
            </a:r>
            <a:r>
              <a:rPr lang="en-US" sz="2000" dirty="0"/>
              <a:t>of Reinforcement Learning (RL).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AEA5D-CC3E-A7CE-6630-FD7AE4B2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94F30C-301E-E321-F235-963DF9FAF2B2}"/>
              </a:ext>
            </a:extLst>
          </p:cNvPr>
          <p:cNvSpPr txBox="1">
            <a:spLocks/>
          </p:cNvSpPr>
          <p:nvPr/>
        </p:nvSpPr>
        <p:spPr>
          <a:xfrm>
            <a:off x="2438399" y="2430462"/>
            <a:ext cx="7579057" cy="263285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the context of RL…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Agent, environment, observations, state, reward, action, value, return, discount …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Evaluation, Iteration, Improvement, Value Iteration 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Monte Carlo, Off-policy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Temporal Difference, Q-learning,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Sarsa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Function Approximation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Gradient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07C9D-E10F-B650-5923-E76FFFDD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76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244F9-A4ED-8B89-45F6-B196A29F3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CB8A4A-2F95-CFC6-F5B1-B2EA0E9D6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4462" y="1143000"/>
            <a:ext cx="5463074" cy="51216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24023-2F60-F0F5-D9AA-243AB5E8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BDE93-D80C-AE32-C19B-B91A9A2FA4E4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dirty="0"/>
              <a:t>Policy Evaluation – Grid World Example</a:t>
            </a:r>
            <a:endParaRPr lang="en-US" sz="4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FA0C4-B323-954A-0476-7704965B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9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05340-1300-E3FD-D24E-7B557302A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EF738B-3948-6769-D8C9-A7CA1D81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5525" y="3100536"/>
            <a:ext cx="3730625" cy="2195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EE5FB3-C082-5023-67EB-6278AE653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" b="1061"/>
          <a:stretch/>
        </p:blipFill>
        <p:spPr>
          <a:xfrm>
            <a:off x="3363966" y="1143001"/>
            <a:ext cx="5430784" cy="5067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4DB5F-127C-20BC-4A84-1D58786D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CAC4E7-6348-A55D-A195-AA6238EF6DEE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dirty="0"/>
              <a:t>Policy Evaluation – Grid World Example</a:t>
            </a:r>
            <a:endParaRPr lang="en-US" sz="4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FB5D0-6B53-9FBE-3FEB-E109983C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79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9462-D14F-A291-8D8A-F5A237C26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AD7DF4-0E9C-E012-370A-29F3151F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48" y="1721353"/>
            <a:ext cx="5803901" cy="34152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2A6E35-1F7E-5ABD-6BCD-F95C931A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5F21B8-606E-376F-2FA9-1A50739CAC7F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dirty="0"/>
              <a:t>Policy Iteration</a:t>
            </a:r>
            <a:endParaRPr lang="en-US" sz="4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424CA-07EE-CF5C-90A1-C4F47093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678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9965-AFF6-CFC1-0813-054B5DA35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0DACB-3C85-1DAD-C08D-EA5F15F4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8C9CC3-2DB9-2BAA-DF8F-669F1AB397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2997193"/>
                  </p:ext>
                </p:extLst>
              </p:nvPr>
            </p:nvGraphicFramePr>
            <p:xfrm>
              <a:off x="838199" y="3151538"/>
              <a:ext cx="5910944" cy="300412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910944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77382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800" b="0" dirty="0"/>
                            <a:t>Value </a:t>
                          </a:r>
                          <a:r>
                            <a:rPr lang="en-US" sz="1800" b="0" i="1" dirty="0"/>
                            <a:t>Iteration:</a:t>
                          </a:r>
                          <a:endParaRPr lang="en-US" sz="1800" b="0" i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246424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Find the optimal policy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</a:p>
                        <a:p>
                          <a:pPr marL="342900" indent="-342900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Given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indent="-342900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Repeat:</a:t>
                          </a:r>
                        </a:p>
                        <a:p>
                          <a:pPr marL="342900" indent="-342900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§"/>
                            <a:tabLst>
                              <a:tab pos="566738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    For each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</a:p>
                        <a:p>
                          <a:pPr marL="342900" indent="-342900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§"/>
                            <a:tabLst>
                              <a:tab pos="566738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        For each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</a:p>
                        <a:p>
                          <a:pPr marL="342900" indent="-342900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§"/>
                            <a:tabLst>
                              <a:tab pos="566738" algn="l"/>
                            </a:tabLst>
                          </a:pPr>
                          <a:r>
                            <a:rPr lang="en-US" sz="1800" b="0" i="1" dirty="0">
                              <a:solidFill>
                                <a:schemeClr val="tx1"/>
                              </a:solidFill>
                            </a:rPr>
                            <a:t>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𝒮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oMath>
                          </a14:m>
                          <a:endParaRPr lang="en-US" sz="1800" b="0" i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indent="-342900"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US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𝒜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E8C9CC3-2DB9-2BAA-DF8F-669F1AB397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2997193"/>
                  </p:ext>
                </p:extLst>
              </p:nvPr>
            </p:nvGraphicFramePr>
            <p:xfrm>
              <a:off x="838199" y="3151538"/>
              <a:ext cx="5910944" cy="300412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910944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77382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800" b="0" dirty="0"/>
                            <a:t>Value </a:t>
                          </a:r>
                          <a:r>
                            <a:rPr lang="en-US" sz="1800" b="0" i="1" dirty="0"/>
                            <a:t>Iteration:</a:t>
                          </a:r>
                          <a:endParaRPr lang="en-US" sz="1800" b="0" i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26267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" t="-15278" r="-412" b="-6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301A5DD5-EC89-F261-83BD-FF0BBF7AFE36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dirty="0"/>
              <a:t>Value </a:t>
            </a:r>
            <a:r>
              <a:rPr lang="en-US" sz="4400" b="1" i="1" dirty="0"/>
              <a:t>Iteration</a:t>
            </a:r>
            <a:endParaRPr lang="en-US" sz="44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803DD21-D238-97B7-B4E5-FD3A9C5A9A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939039"/>
                  </p:ext>
                </p:extLst>
              </p:nvPr>
            </p:nvGraphicFramePr>
            <p:xfrm>
              <a:off x="5970768" y="424877"/>
              <a:ext cx="5910944" cy="252597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910944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30822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en-US" sz="1800" b="0" dirty="0"/>
                            <a:t>Value </a:t>
                          </a:r>
                          <a:r>
                            <a:rPr lang="en-US" sz="1800" b="0" i="1" dirty="0"/>
                            <a:t>Iteration:</a:t>
                          </a:r>
                          <a:endParaRPr lang="en-US" sz="1800" b="0" i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216021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Find the optimal policy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</a:p>
                        <a:p>
                          <a:pPr marL="342900" indent="-342900">
                            <a:spcBef>
                              <a:spcPts val="600"/>
                            </a:spcBef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Given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endParaRPr lang="en-US" sz="1800" i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indent="-342900">
                            <a:spcBef>
                              <a:spcPts val="600"/>
                            </a:spcBef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Repeat:</a:t>
                          </a:r>
                        </a:p>
                        <a:p>
                          <a:pPr marL="342900" indent="-342900">
                            <a:spcBef>
                              <a:spcPts val="600"/>
                            </a:spcBef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Char char="§"/>
                            <a:tabLst>
                              <a:tab pos="566738" algn="l"/>
                            </a:tabLs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    For each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</m:oMath>
                          </a14:m>
                          <a:endParaRPr lang="en-US" sz="1800" b="0" i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342900" indent="-342900">
                            <a:spcBef>
                              <a:spcPts val="600"/>
                            </a:spcBef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US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𝒜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lim>
                                  </m:limLow>
                                </m:fName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𝒮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ℛ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oMath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803DD21-D238-97B7-B4E5-FD3A9C5A9A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939039"/>
                  </p:ext>
                </p:extLst>
              </p:nvPr>
            </p:nvGraphicFramePr>
            <p:xfrm>
              <a:off x="5970768" y="424877"/>
              <a:ext cx="5910944" cy="252597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910944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en-US" sz="1800" b="0"/>
                            <a:t>Value </a:t>
                          </a:r>
                          <a:r>
                            <a:rPr lang="en-US" sz="1800" b="0" i="1"/>
                            <a:t>Iteration:</a:t>
                          </a:r>
                          <a:endParaRPr lang="en-US" sz="1800" b="0" i="1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21602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" t="-18258" r="-412" b="-20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796E80A-8FD7-E4A4-B930-6E0CB9597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872" y="1133319"/>
            <a:ext cx="2667000" cy="2009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394CF-74CB-0837-F813-27E187E75C86}"/>
              </a:ext>
            </a:extLst>
          </p:cNvPr>
          <p:cNvSpPr txBox="1"/>
          <p:nvPr/>
        </p:nvSpPr>
        <p:spPr>
          <a:xfrm>
            <a:off x="1682757" y="1587997"/>
            <a:ext cx="222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by invoking the state-action value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08DC7-510C-8ACA-F3DA-28EB89D1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59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F04FF-3A98-7A3B-27DD-A25D07C8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49B6750-5182-5EB6-A3CF-ADD76D0921EF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Tutorial: Tic-Tac-Toe by Value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EDF36-C93B-9EB4-D092-5FC690FE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320EB1-05D9-5589-F8FA-2211863377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217386"/>
                  </p:ext>
                </p:extLst>
              </p:nvPr>
            </p:nvGraphicFramePr>
            <p:xfrm>
              <a:off x="7086600" y="1074059"/>
              <a:ext cx="4267200" cy="284626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267200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77998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en-US" sz="1800" b="0" dirty="0"/>
                            <a:t>Notes:</a:t>
                          </a:r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2468264">
                    <a:tc>
                      <a:txBody>
                        <a:bodyPr/>
                        <a:lstStyle/>
                        <a:p>
                          <a:pPr marL="285750" indent="-285750"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𝒮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1,−1,0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sz="1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285750" indent="-285750"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1,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if</m:t>
                                      </m:r>
                                      <m: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win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&amp;−1,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if</m:t>
                                      </m:r>
                                      <m: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loses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0,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otherwise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285750" indent="-285750"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Char char="§"/>
                          </a:pP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 =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>
                                        <m:f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legal</m:t>
                                              </m:r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16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if</m:t>
                                      </m:r>
                                      <m: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6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  <m: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is</m:t>
                                      </m:r>
                                      <m: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possible</m:t>
                                      </m:r>
                                    </m:e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otherwise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285750" indent="-285750"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Transition: 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320EB1-05D9-5589-F8FA-2211863377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217386"/>
                  </p:ext>
                </p:extLst>
              </p:nvPr>
            </p:nvGraphicFramePr>
            <p:xfrm>
              <a:off x="7086600" y="1074059"/>
              <a:ext cx="4267200" cy="284626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267200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77998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en-US" sz="1800" b="0"/>
                            <a:t>Notes:</a:t>
                          </a:r>
                          <a:endParaRPr lang="en-US" sz="1800" b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24682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3" t="-16502" r="-571" b="-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9E4DDF-B082-3422-E63B-A96527B47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87399"/>
              </p:ext>
            </p:extLst>
          </p:nvPr>
        </p:nvGraphicFramePr>
        <p:xfrm>
          <a:off x="1028699" y="4137321"/>
          <a:ext cx="152523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413">
                  <a:extLst>
                    <a:ext uri="{9D8B030D-6E8A-4147-A177-3AD203B41FA5}">
                      <a16:colId xmlns:a16="http://schemas.microsoft.com/office/drawing/2014/main" val="2603997250"/>
                    </a:ext>
                  </a:extLst>
                </a:gridCol>
                <a:gridCol w="508413">
                  <a:extLst>
                    <a:ext uri="{9D8B030D-6E8A-4147-A177-3AD203B41FA5}">
                      <a16:colId xmlns:a16="http://schemas.microsoft.com/office/drawing/2014/main" val="3450800477"/>
                    </a:ext>
                  </a:extLst>
                </a:gridCol>
                <a:gridCol w="508413">
                  <a:extLst>
                    <a:ext uri="{9D8B030D-6E8A-4147-A177-3AD203B41FA5}">
                      <a16:colId xmlns:a16="http://schemas.microsoft.com/office/drawing/2014/main" val="399220494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63404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80203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45492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B9BF1B-3C21-1A2E-0E61-C8191DADC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5534"/>
              </p:ext>
            </p:extLst>
          </p:nvPr>
        </p:nvGraphicFramePr>
        <p:xfrm>
          <a:off x="3136281" y="4137321"/>
          <a:ext cx="152523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413">
                  <a:extLst>
                    <a:ext uri="{9D8B030D-6E8A-4147-A177-3AD203B41FA5}">
                      <a16:colId xmlns:a16="http://schemas.microsoft.com/office/drawing/2014/main" val="2603997250"/>
                    </a:ext>
                  </a:extLst>
                </a:gridCol>
                <a:gridCol w="508413">
                  <a:extLst>
                    <a:ext uri="{9D8B030D-6E8A-4147-A177-3AD203B41FA5}">
                      <a16:colId xmlns:a16="http://schemas.microsoft.com/office/drawing/2014/main" val="3450800477"/>
                    </a:ext>
                  </a:extLst>
                </a:gridCol>
                <a:gridCol w="508413">
                  <a:extLst>
                    <a:ext uri="{9D8B030D-6E8A-4147-A177-3AD203B41FA5}">
                      <a16:colId xmlns:a16="http://schemas.microsoft.com/office/drawing/2014/main" val="399220494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>
                              <a:alpha val="40000"/>
                            </a:srgb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63404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80203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4549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736C408-F19C-030A-F1CB-45D09141E8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368893"/>
                  </p:ext>
                </p:extLst>
              </p:nvPr>
            </p:nvGraphicFramePr>
            <p:xfrm>
              <a:off x="838199" y="1074059"/>
              <a:ext cx="5910944" cy="284626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910944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77382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en-US" sz="1800" b="0" dirty="0"/>
                            <a:t>Notes:</a:t>
                          </a:r>
                          <a:endParaRPr lang="en-US" sz="1800" b="0" i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2464243">
                    <a:tc>
                      <a:txBody>
                        <a:bodyPr/>
                        <a:lstStyle/>
                        <a:p>
                          <a:pPr marL="285750" indent="-285750">
                            <a:spcBef>
                              <a:spcPts val="600"/>
                            </a:spcBef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‘x’ goes first </a:t>
                          </a:r>
                          <a:r>
                            <a:rPr lang="en-US" sz="1800" b="0" dirty="0" err="1">
                              <a:solidFill>
                                <a:schemeClr val="tx1"/>
                              </a:solidFill>
                            </a:rPr>
                            <a:t>w.l.o.g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285750" indent="-285750">
                            <a:spcBef>
                              <a:spcPts val="600"/>
                            </a:spcBef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Char char="§"/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For 3x3 game, neither player can lose if they play optimally:</a:t>
                          </a:r>
                        </a:p>
                        <a:p>
                          <a:pPr marL="338138" indent="0">
                            <a:spcBef>
                              <a:spcPts val="600"/>
                            </a:spcBef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/>
                              </a:solidFill>
                            </a:rPr>
                            <a:t> Do not train the AI, play dumb and see that it takes dumb move.</a:t>
                          </a:r>
                        </a:p>
                        <a:p>
                          <a:pPr marL="338138" indent="0">
                            <a:spcBef>
                              <a:spcPts val="600"/>
                            </a:spcBef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/>
                              </a:solidFill>
                            </a:rPr>
                            <a:t> Do train the AI, play dumb, and lose to it.</a:t>
                          </a:r>
                        </a:p>
                        <a:p>
                          <a:pPr marL="338138" indent="0">
                            <a:spcBef>
                              <a:spcPts val="600"/>
                            </a:spcBef>
                            <a:spcAft>
                              <a:spcPts val="300"/>
                            </a:spcAft>
                            <a:buFont typeface="Wingdings" panose="05000000000000000000" pitchFamily="2" charset="2"/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b="0" i="0" dirty="0">
                              <a:solidFill>
                                <a:schemeClr val="tx1"/>
                              </a:solidFill>
                            </a:rPr>
                            <a:t> Do Train the AI, play smart, and never win over it.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9736C408-F19C-030A-F1CB-45D09141E8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368893"/>
                  </p:ext>
                </p:extLst>
              </p:nvPr>
            </p:nvGraphicFramePr>
            <p:xfrm>
              <a:off x="838199" y="1074059"/>
              <a:ext cx="5910944" cy="284626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910944">
                      <a:extLst>
                        <a:ext uri="{9D8B030D-6E8A-4147-A177-3AD203B41FA5}">
                          <a16:colId xmlns:a16="http://schemas.microsoft.com/office/drawing/2014/main" val="1460256825"/>
                        </a:ext>
                      </a:extLst>
                    </a:gridCol>
                  </a:tblGrid>
                  <a:tr h="377382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300"/>
                            </a:spcAft>
                          </a:pPr>
                          <a:r>
                            <a:rPr lang="en-US" sz="1800" b="0"/>
                            <a:t>Notes:</a:t>
                          </a:r>
                          <a:endParaRPr lang="en-US" sz="1800" b="0" i="1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6609747"/>
                      </a:ext>
                    </a:extLst>
                  </a:tr>
                  <a:tr h="2468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" t="-16502" r="-412" b="-3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8173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51DA30-AA17-61A9-5F35-1169C0BE8CA6}"/>
                  </a:ext>
                </a:extLst>
              </p:cNvPr>
              <p:cNvSpPr txBox="1"/>
              <p:nvPr/>
            </p:nvSpPr>
            <p:spPr>
              <a:xfrm>
                <a:off x="1575874" y="5744526"/>
                <a:ext cx="4308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51DA30-AA17-61A9-5F35-1169C0BE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874" y="5744526"/>
                <a:ext cx="43088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EE2FD8-9C6F-F45C-038B-6F155CDA33BB}"/>
                  </a:ext>
                </a:extLst>
              </p:cNvPr>
              <p:cNvSpPr txBox="1"/>
              <p:nvPr/>
            </p:nvSpPr>
            <p:spPr>
              <a:xfrm>
                <a:off x="3512095" y="5699627"/>
                <a:ext cx="7736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dirty="0" smtClean="0">
                          <a:solidFill>
                            <a:srgbClr val="0070C0">
                              <a:alpha val="40000"/>
                            </a:srgb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EE2FD8-9C6F-F45C-038B-6F155CDA3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095" y="5699627"/>
                <a:ext cx="77361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50D5656-F419-6EB6-A90A-571BD9D4F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38071"/>
              </p:ext>
            </p:extLst>
          </p:nvPr>
        </p:nvGraphicFramePr>
        <p:xfrm>
          <a:off x="5746497" y="4137321"/>
          <a:ext cx="152523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413">
                  <a:extLst>
                    <a:ext uri="{9D8B030D-6E8A-4147-A177-3AD203B41FA5}">
                      <a16:colId xmlns:a16="http://schemas.microsoft.com/office/drawing/2014/main" val="2603997250"/>
                    </a:ext>
                  </a:extLst>
                </a:gridCol>
                <a:gridCol w="508413">
                  <a:extLst>
                    <a:ext uri="{9D8B030D-6E8A-4147-A177-3AD203B41FA5}">
                      <a16:colId xmlns:a16="http://schemas.microsoft.com/office/drawing/2014/main" val="3450800477"/>
                    </a:ext>
                  </a:extLst>
                </a:gridCol>
                <a:gridCol w="508413">
                  <a:extLst>
                    <a:ext uri="{9D8B030D-6E8A-4147-A177-3AD203B41FA5}">
                      <a16:colId xmlns:a16="http://schemas.microsoft.com/office/drawing/2014/main" val="399220494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>
                              <a:alpha val="40000"/>
                            </a:srgb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63404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>
                              <a:alpha val="40000"/>
                            </a:srgbClr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80203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45492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52958F9-AF52-2A60-0D59-9D5979007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609003"/>
              </p:ext>
            </p:extLst>
          </p:nvPr>
        </p:nvGraphicFramePr>
        <p:xfrm>
          <a:off x="7609192" y="4131262"/>
          <a:ext cx="152523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413">
                  <a:extLst>
                    <a:ext uri="{9D8B030D-6E8A-4147-A177-3AD203B41FA5}">
                      <a16:colId xmlns:a16="http://schemas.microsoft.com/office/drawing/2014/main" val="2603997250"/>
                    </a:ext>
                  </a:extLst>
                </a:gridCol>
                <a:gridCol w="508413">
                  <a:extLst>
                    <a:ext uri="{9D8B030D-6E8A-4147-A177-3AD203B41FA5}">
                      <a16:colId xmlns:a16="http://schemas.microsoft.com/office/drawing/2014/main" val="3450800477"/>
                    </a:ext>
                  </a:extLst>
                </a:gridCol>
                <a:gridCol w="508413">
                  <a:extLst>
                    <a:ext uri="{9D8B030D-6E8A-4147-A177-3AD203B41FA5}">
                      <a16:colId xmlns:a16="http://schemas.microsoft.com/office/drawing/2014/main" val="399220494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>
                              <a:alpha val="40000"/>
                            </a:srgb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63404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70C0">
                            <a:alpha val="40000"/>
                          </a:srgb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80203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>
                              <a:alpha val="40000"/>
                            </a:srgbClr>
                          </a:solidFill>
                        </a:rPr>
                        <a:t>o</a:t>
                      </a:r>
                      <a:endParaRPr lang="en-US" sz="2400" b="1" dirty="0">
                        <a:solidFill>
                          <a:srgbClr val="0070C0">
                            <a:alpha val="40000"/>
                          </a:srgb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45492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F197EFE-DF96-FAF2-42D7-709ACCCDB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101877"/>
              </p:ext>
            </p:extLst>
          </p:nvPr>
        </p:nvGraphicFramePr>
        <p:xfrm>
          <a:off x="9471887" y="4131262"/>
          <a:ext cx="152523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413">
                  <a:extLst>
                    <a:ext uri="{9D8B030D-6E8A-4147-A177-3AD203B41FA5}">
                      <a16:colId xmlns:a16="http://schemas.microsoft.com/office/drawing/2014/main" val="2603997250"/>
                    </a:ext>
                  </a:extLst>
                </a:gridCol>
                <a:gridCol w="508413">
                  <a:extLst>
                    <a:ext uri="{9D8B030D-6E8A-4147-A177-3AD203B41FA5}">
                      <a16:colId xmlns:a16="http://schemas.microsoft.com/office/drawing/2014/main" val="3450800477"/>
                    </a:ext>
                  </a:extLst>
                </a:gridCol>
                <a:gridCol w="508413">
                  <a:extLst>
                    <a:ext uri="{9D8B030D-6E8A-4147-A177-3AD203B41FA5}">
                      <a16:colId xmlns:a16="http://schemas.microsoft.com/office/drawing/2014/main" val="3992204948"/>
                    </a:ext>
                  </a:extLst>
                </a:gridCol>
              </a:tblGrid>
              <a:tr h="4418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>
                              <a:alpha val="40000"/>
                            </a:srgb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363404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802031"/>
                  </a:ext>
                </a:extLst>
              </a:tr>
              <a:tr h="441854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>
                              <a:alpha val="40000"/>
                            </a:srgbClr>
                          </a:solidFill>
                        </a:rPr>
                        <a:t>o</a:t>
                      </a:r>
                      <a:endParaRPr lang="en-US" sz="2400" b="1" dirty="0">
                        <a:solidFill>
                          <a:srgbClr val="0070C0">
                            <a:alpha val="40000"/>
                          </a:srgb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4549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F6A33D-5E1F-004A-CE3B-79861F41BEE9}"/>
                  </a:ext>
                </a:extLst>
              </p:cNvPr>
              <p:cNvSpPr txBox="1"/>
              <p:nvPr/>
            </p:nvSpPr>
            <p:spPr>
              <a:xfrm>
                <a:off x="7973867" y="5744526"/>
                <a:ext cx="7954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′}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F6A33D-5E1F-004A-CE3B-79861F41B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867" y="5744526"/>
                <a:ext cx="79541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e 20">
            <a:extLst>
              <a:ext uri="{FF2B5EF4-FFF2-40B4-BE49-F238E27FC236}">
                <a16:creationId xmlns:a16="http://schemas.microsoft.com/office/drawing/2014/main" id="{9CD9545F-8F13-EC04-2F9F-127A78DCA5CE}"/>
              </a:ext>
            </a:extLst>
          </p:cNvPr>
          <p:cNvSpPr/>
          <p:nvPr/>
        </p:nvSpPr>
        <p:spPr>
          <a:xfrm rot="5400000">
            <a:off x="8263162" y="2925262"/>
            <a:ext cx="217297" cy="55060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B08D1-B4F0-5412-3AFC-AFF741781964}"/>
              </a:ext>
            </a:extLst>
          </p:cNvPr>
          <p:cNvSpPr txBox="1"/>
          <p:nvPr/>
        </p:nvSpPr>
        <p:spPr>
          <a:xfrm>
            <a:off x="3038431" y="61267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8"/>
              </a:rPr>
              <a:t>https://tinyurl.com/tmnDRL2025TTT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76509-8DFD-775C-DB7B-F55341D60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Thien-Minh Nguyen.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75471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C1AFA-5EA0-039F-AC68-CF5C7E3CE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165662-89D2-DBFE-186B-6CB9CD87B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081FD3-5A65-99F0-3D03-768B7C72ECD1}"/>
              </a:ext>
            </a:extLst>
          </p:cNvPr>
          <p:cNvSpPr txBox="1">
            <a:spLocks/>
          </p:cNvSpPr>
          <p:nvPr/>
        </p:nvSpPr>
        <p:spPr>
          <a:xfrm>
            <a:off x="2438399" y="2430462"/>
            <a:ext cx="7579057" cy="263285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the context of RL…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Agent, environment, observations, state, reward, action, value, return, discount …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Evaluation, Iteration, Improvement, Value Iteration 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Monte Carlo, Off-policy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Temporal Difference, Q-learning,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Sarsa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Function Approximation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Gradient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7B01E-9682-49DF-884D-845F05A2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09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A6D382-6C7C-769A-E0CA-51193C229BDA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Monte Carlo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A652DE-7550-59A1-E88F-E0791D00AAAD}"/>
                  </a:ext>
                </a:extLst>
              </p:cNvPr>
              <p:cNvSpPr txBox="1"/>
              <p:nvPr/>
            </p:nvSpPr>
            <p:spPr>
              <a:xfrm>
                <a:off x="838199" y="1221014"/>
                <a:ext cx="10515599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 real world, most of the time we have imperfect knowledge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estimate.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Monte Carlo methods are </a:t>
                </a: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model-free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A652DE-7550-59A1-E88F-E0791D00A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221014"/>
                <a:ext cx="10515599" cy="907941"/>
              </a:xfrm>
              <a:prstGeom prst="rect">
                <a:avLst/>
              </a:prstGeom>
              <a:blipFill>
                <a:blip r:embed="rId2"/>
                <a:stretch>
                  <a:fillRect l="-754" t="-5369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A172EE-B8D2-0B44-41B6-E911A6AE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C0F50B-B8AF-E843-0B56-6F4FC2120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19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1CB22-3A54-6609-D2BC-DFC5060D9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C48D1D-C954-51F4-923F-68B346837D3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Monte Carlo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1C7502-64E7-96CF-0586-65BBB1141D95}"/>
                  </a:ext>
                </a:extLst>
              </p:cNvPr>
              <p:cNvSpPr txBox="1"/>
              <p:nvPr/>
            </p:nvSpPr>
            <p:spPr>
              <a:xfrm>
                <a:off x="838199" y="1003301"/>
                <a:ext cx="10515599" cy="5711824"/>
              </a:xfrm>
              <a:prstGeom prst="rect">
                <a:avLst/>
              </a:prstGeom>
              <a:solidFill>
                <a:srgbClr val="CBCBCB"/>
              </a:solidFill>
            </p:spPr>
            <p:txBody>
              <a:bodyPr wrap="square" rtlCol="0">
                <a:no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Goal: Given the </a:t>
                </a:r>
                <a:r>
                  <a:rPr kumimoji="0" lang="en-US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data acquired under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.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Approach: 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-estimation problem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-estimation problem,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Define a new problem where:</a:t>
                </a:r>
              </a:p>
              <a:p>
                <a:pPr marL="91440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kumimoji="0" lang="en-US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=(</m:t>
                      </m:r>
                      <m:sSub>
                        <m:sSub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80327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Estimating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𝑣</m:t>
                    </m:r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𝑠</m:t>
                        </m:r>
                      </m:e>
                    </m:acc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is equivalent to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.</a:t>
                </a:r>
              </a:p>
              <a:p>
                <a:pPr marL="8001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Data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0" lang="en-US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kumimoji="0" lang="en-US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=</m:t>
                        </m:r>
                        <m:d>
                          <m:dPr>
                            <m:ctrlPr>
                              <a:rPr kumimoji="0" lang="en-US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0" lang="en-US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,…</m:t>
                            </m:r>
                            <m:sSub>
                              <m:sSubPr>
                                <m:ctrlPr>
                                  <a:rPr kumimoji="0" lang="en-US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0" lang="en-US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kumimoji="0" lang="en-US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0" lang="en-US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Calibri" panose="020F050202020403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kumimoji="0" lang="en-US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kumimoji="0" lang="en-US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kumimoji="0" lang="en-US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=1…</m:t>
                        </m:r>
                        <m:r>
                          <a:rPr kumimoji="0" lang="en-US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.</a:t>
                </a:r>
              </a:p>
              <a:p>
                <a:pPr marL="80327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Markov Reward Process</a:t>
                </a: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.</a:t>
                </a:r>
              </a:p>
              <a:p>
                <a:pPr marL="34607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_______________________________________________________________________________________________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1C7502-64E7-96CF-0586-65BBB1141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003301"/>
                <a:ext cx="10515599" cy="5711824"/>
              </a:xfrm>
              <a:prstGeom prst="rect">
                <a:avLst/>
              </a:prstGeom>
              <a:blipFill>
                <a:blip r:embed="rId2"/>
                <a:stretch>
                  <a:fillRect l="-348" t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D9F66-412C-C7CC-CDFA-E180E441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F979DA-3264-FD3E-2353-EACAC4E6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64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1A813-2C4B-4658-9EA0-49BDE71E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64E485-CF5B-F1AC-00B5-0CABCB63BAFF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Monte Carlo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94089-5827-7262-AE52-921E719A6ECC}"/>
                  </a:ext>
                </a:extLst>
              </p:cNvPr>
              <p:cNvSpPr txBox="1"/>
              <p:nvPr/>
            </p:nvSpPr>
            <p:spPr>
              <a:xfrm>
                <a:off x="838199" y="1003301"/>
                <a:ext cx="10515599" cy="5711824"/>
              </a:xfrm>
              <a:prstGeom prst="rect">
                <a:avLst/>
              </a:prstGeom>
              <a:solidFill>
                <a:srgbClr val="CBCBCB"/>
              </a:solidFill>
            </p:spPr>
            <p:txBody>
              <a:bodyPr wrap="square" rtlCol="0">
                <a:noAutofit/>
              </a:bodyPr>
              <a:lstStyle/>
              <a:p>
                <a:pPr marL="342900" lvl="0" indent="-342900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Goal: Given the </a:t>
                </a:r>
                <a:r>
                  <a:rPr lang="en-US" i="1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acquired under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Approach: 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-estimation problem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-estimation problem,</a:t>
                </a:r>
              </a:p>
              <a:p>
                <a:pPr marL="800100" lvl="1" indent="-342900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Define a new problem where:</a:t>
                </a:r>
              </a:p>
              <a:p>
                <a:pPr lvl="2"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3275" lvl="1"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Estimating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acc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equivalent to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,…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=1…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803275" lvl="1"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i="1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Markov Reward Process</a:t>
                </a:r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607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_______________________________________________________________________________________</a:t>
                </a:r>
              </a:p>
              <a:p>
                <a:pPr marL="803275" lvl="1" indent="-342900">
                  <a:buFont typeface="Wingdings" panose="05000000000000000000" pitchFamily="2" charset="2"/>
                  <a:buChar char="§"/>
                  <a:defRPr/>
                </a:pPr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Idea: Use averages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1260475" marR="0" lvl="2" indent="-342900" algn="l" defTabSz="914400" rtl="0" eaLnBrk="1" fontAlgn="auto" latinLnBrk="0" hangingPunct="1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Batch update:</a:t>
                </a:r>
              </a:p>
              <a:p>
                <a:pPr marL="460375" lvl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≜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𝑉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𝑠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prstClr val="white">
                      <a:lumMod val="7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594089-5827-7262-AE52-921E719A6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003301"/>
                <a:ext cx="10515599" cy="5711824"/>
              </a:xfrm>
              <a:prstGeom prst="rect">
                <a:avLst/>
              </a:prstGeom>
              <a:blipFill>
                <a:blip r:embed="rId2"/>
                <a:stretch>
                  <a:fillRect l="-348" t="-640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7E8AF9-9E7C-9E88-62DE-6374DAE36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E6853D-A90C-5C03-3C61-96812F57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06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5F147-203A-BE0F-551A-4282491E4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85EBAF2-50B8-2A38-44F1-189B08D6D8D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Monte Carlo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1CB00B-70F2-13DF-8DD3-1622CEA94D2C}"/>
                  </a:ext>
                </a:extLst>
              </p:cNvPr>
              <p:cNvSpPr txBox="1"/>
              <p:nvPr/>
            </p:nvSpPr>
            <p:spPr>
              <a:xfrm>
                <a:off x="838199" y="1006941"/>
                <a:ext cx="10515599" cy="5711824"/>
              </a:xfrm>
              <a:prstGeom prst="rect">
                <a:avLst/>
              </a:prstGeom>
              <a:solidFill>
                <a:srgbClr val="CBCBCB"/>
              </a:solidFill>
            </p:spPr>
            <p:txBody>
              <a:bodyPr wrap="square" rtlCol="0">
                <a:noAutofit/>
              </a:bodyPr>
              <a:lstStyle/>
              <a:p>
                <a:pPr marL="342900" lvl="0" indent="-342900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Goal: Given the </a:t>
                </a:r>
                <a:r>
                  <a:rPr lang="en-US" i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acquired under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lvl="0" indent="-342900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Approach: 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-estimation problem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-estimation problem,</a:t>
                </a:r>
              </a:p>
              <a:p>
                <a:pPr marL="800100" lvl="1" indent="-342900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Define a new problem where:</a:t>
                </a:r>
              </a:p>
              <a:p>
                <a:pPr lvl="2"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3275" lvl="1"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Estimating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acc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equivalent to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800100" lvl="1" indent="-342900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,…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=1…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803275" lvl="1"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i="1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Markov Reward Process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6075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_______________________________________________________________________________________________</a:t>
                </a:r>
              </a:p>
              <a:p>
                <a:pPr marL="803275" marR="0" lvl="1" indent="-342900" algn="l" defTabSz="914400" rtl="0" eaLnBrk="1" fontAlgn="auto" latinLnBrk="0" hangingPunct="1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Idea: Use averages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≈</m:t>
                    </m:r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𝑉</m:t>
                    </m:r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𝑠</m:t>
                    </m:r>
                    <m:r>
                      <a:rPr kumimoji="0" lang="en-US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</a:t>
                </a:r>
              </a:p>
              <a:p>
                <a:pPr marL="1260475" marR="0" lvl="2" indent="-342900" algn="l" defTabSz="914400" rtl="0" eaLnBrk="1" fontAlgn="auto" latinLnBrk="0" hangingPunct="1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Batch update:</a:t>
                </a:r>
              </a:p>
              <a:p>
                <a:pPr marL="460375" marR="0" lvl="1" indent="0" algn="l" defTabSz="914400" rtl="0" eaLnBrk="1" fontAlgn="auto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kumimoji="0" lang="en-US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kumimoji="0" lang="en-US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≈</m:t>
                      </m:r>
                      <m:f>
                        <m:fPr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𝐶</m:t>
                          </m:r>
                          <m:d>
                            <m:d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𝜏</m:t>
                              </m:r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0" lang="en-US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kumimoji="0" lang="en-US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𝑚</m:t>
                                      </m:r>
                                    </m:sup>
                                  </m:sSubSup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kumimoji="0" lang="en-US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sSubSup>
                            <m:sSubSupPr>
                              <m:ctrlP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kumimoji="0" lang="en-US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nary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≜</m:t>
                      </m:r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𝑉</m:t>
                      </m:r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𝑠</m:t>
                      </m:r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1203325" marR="0" lvl="2" indent="-285750" algn="l" defTabSz="914400" rtl="0" eaLnBrk="1" fontAlgn="auto" latinLnBrk="0" hangingPunct="1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Iterative update after the </a:t>
                </a:r>
                <a14:m>
                  <m:oMath xmlns:m="http://schemas.openxmlformats.org/officeDocument/2006/math">
                    <m:r>
                      <a:rPr kumimoji="0" 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-</a:t>
                </a:r>
                <a:r>
                  <a:rPr kumimoji="0" lang="en-US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th</a:t>
                </a: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sample:</a:t>
                </a:r>
              </a:p>
              <a:p>
                <a:pPr marL="917575" marR="0" lvl="2" indent="0" algn="l" defTabSz="914400" rtl="0" eaLnBrk="1" fontAlgn="auto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←</m:t>
                      </m:r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𝐶</m:t>
                          </m:r>
                          <m:d>
                            <m:dPr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d>
                        <m:d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1203325" marR="0" lvl="2" indent="-285750" algn="l" defTabSz="914400" rtl="0" eaLnBrk="1" fontAlgn="auto" latinLnBrk="0" hangingPunct="1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Or simply use a constant step size:</a:t>
                </a:r>
              </a:p>
              <a:p>
                <a:pPr marL="917575" marR="0" lvl="2" indent="0" algn="l" defTabSz="914400" rtl="0" eaLnBrk="1" fontAlgn="auto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←</m:t>
                      </m:r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𝑉</m:t>
                      </m:r>
                      <m:d>
                        <m:d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𝛼</m:t>
                      </m:r>
                      <m:d>
                        <m:d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𝑉</m:t>
                          </m:r>
                          <m:d>
                            <m:dPr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1CB00B-70F2-13DF-8DD3-1622CEA9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006941"/>
                <a:ext cx="10515599" cy="5711824"/>
              </a:xfrm>
              <a:prstGeom prst="rect">
                <a:avLst/>
              </a:prstGeom>
              <a:blipFill>
                <a:blip r:embed="rId2"/>
                <a:stretch>
                  <a:fillRect l="-348" t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C216B62-6737-1269-14A3-EA1D3152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948143"/>
            <a:ext cx="2425700" cy="24082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DC6FF9-20E7-9C8C-8FAD-95441BCC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7D2F0-60E4-EFE3-4DCF-5E427174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78807"/>
            <a:ext cx="4114800" cy="365125"/>
          </a:xfrm>
        </p:spPr>
        <p:txBody>
          <a:bodyPr/>
          <a:lstStyle/>
          <a:p>
            <a:r>
              <a:rPr lang="en-US" dirty="0"/>
              <a:t>© 2025 Thien-Minh Nguyen.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5619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156AE-97B2-42DC-31C7-DB82CB8A3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7041F6-6E25-7182-2F24-651242D5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96" y="549313"/>
            <a:ext cx="4255483" cy="5676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CEBD3E-103D-74CC-1975-31452F605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51" y="545016"/>
            <a:ext cx="5231577" cy="5680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DB11D-4EC5-A963-71BD-5199B363BB55}"/>
              </a:ext>
            </a:extLst>
          </p:cNvPr>
          <p:cNvSpPr txBox="1"/>
          <p:nvPr/>
        </p:nvSpPr>
        <p:spPr>
          <a:xfrm>
            <a:off x="1155196" y="6356350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https://www.alexirpan.com/2018/02/14/rl-hard.html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D4B79-A036-C185-7A9B-ECA1ECDEC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83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9822-AC59-E98E-04CB-F3607D4FF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765594-9966-A2F4-0C7D-5118F10AEEB9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MC Control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C33350-9148-A26F-AB7C-6E6A3FAF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57" y="1078090"/>
            <a:ext cx="5287283" cy="52782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79DA6E-E22A-4E57-E642-E31B6E8F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455E3D-73DB-E7C1-6F3B-9EC279C8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42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B7D65-3D85-869F-4A05-3C2EB9077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8D6F7E-23F6-064D-E4F3-1CD64B470D64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Monte Carlo Evaluation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E9AED-9C29-8EA5-9406-AE81A1349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0644" y="2046287"/>
            <a:ext cx="4571986" cy="2968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F25F5A-5F5F-3A25-CE8D-5DC9C04A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372" y="2046287"/>
            <a:ext cx="4571986" cy="296874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0431986-22BC-2BD8-5600-1762469C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65493A-D0B1-5669-F621-79754775D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81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71471-23BD-1351-B970-9C4CA8DEF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90EEA22-816D-BD9B-1C74-6166A8B057E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Caveats of 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6A9D8-305C-36C8-C12E-281D6990206B}"/>
              </a:ext>
            </a:extLst>
          </p:cNvPr>
          <p:cNvSpPr txBox="1"/>
          <p:nvPr/>
        </p:nvSpPr>
        <p:spPr>
          <a:xfrm>
            <a:off x="838199" y="1221014"/>
            <a:ext cx="1051559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Trajectories have to terminate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Exploration-Exploitation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dichotomy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 discover optimal policies, we must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explore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all state-action pairs.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 get high returns we must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exploit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known high state-action pairs.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8019903-1F70-E270-6B3D-CD4F769A75A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1415" y="3121993"/>
            <a:ext cx="2366565" cy="22327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20D29D-8D0C-80BE-7D7C-68707C3A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29" y="3119107"/>
            <a:ext cx="2366565" cy="22384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B0CB493D-CAA1-DB5C-F4E6-3CD0155C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2D4A18-4934-6BBE-2B92-51F5745D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00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0AA1E-2873-14A5-15EB-F92187E3F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1D9D949-94C6-353E-3C01-4CC7E5B25F0A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Caveats of 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CFBB0-DA1C-8299-7E05-4B8EA213C4A0}"/>
              </a:ext>
            </a:extLst>
          </p:cNvPr>
          <p:cNvSpPr txBox="1"/>
          <p:nvPr/>
        </p:nvSpPr>
        <p:spPr>
          <a:xfrm>
            <a:off x="838199" y="1221014"/>
            <a:ext cx="1051559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Trajectories have to terminate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Exploration-Exploitation dichotomy: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 discover optimal policies, we must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explore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all state-action pairs.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 get high returns we must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exploit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known high state-action pairs.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4351378-31C5-4676-0133-673D977EB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087" y="3119353"/>
            <a:ext cx="4634558" cy="22380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EC298D-E12B-AFDE-1999-06F9656A09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1415" y="3121993"/>
            <a:ext cx="2366565" cy="22327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F8D7FF4-A3DC-6657-CB13-4F02E423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29" y="3119107"/>
            <a:ext cx="2366565" cy="223847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48F2F-88EB-746E-1AEC-667E808D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48347-959D-1E98-A874-CA251495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27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33F0B7-9799-1300-0364-F53476377B4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Off-policy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B33824-A9A5-FB74-6CAC-7913AF49CEBF}"/>
                  </a:ext>
                </a:extLst>
              </p:cNvPr>
              <p:cNvSpPr txBox="1"/>
              <p:nvPr/>
            </p:nvSpPr>
            <p:spPr>
              <a:xfrm>
                <a:off x="838200" y="1221014"/>
                <a:ext cx="5830229" cy="43358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Goal: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	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𝑞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Issue: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	Data exists but collected under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𝑏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Remedy:</a:t>
                </a:r>
              </a:p>
              <a:p>
                <a:pPr marL="9144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)</m:t>
                              </m:r>
                            </m:den>
                          </m:f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𝜌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𝜏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𝑇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Calibri" panose="020F0502020204030204" pitchFamily="34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𝜋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&gt;0⇒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𝑏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𝑎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B33824-A9A5-FB74-6CAC-7913AF49C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21014"/>
                <a:ext cx="5830229" cy="4335802"/>
              </a:xfrm>
              <a:prstGeom prst="rect">
                <a:avLst/>
              </a:prstGeom>
              <a:blipFill>
                <a:blip r:embed="rId2"/>
                <a:stretch>
                  <a:fillRect l="-835" t="-56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47020F0E-7D44-A425-BB6A-BFFE0B995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189" y="1632799"/>
            <a:ext cx="4777581" cy="35122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B14C9A-835F-6761-3277-FDF16236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D5A763-468D-9363-E50C-9C9B95BE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15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31AC4-7CDF-9765-E614-DA39453FC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C1AF6D-C1F4-5D34-893F-87C4213D41C1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Off-policy MC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112C0A-EBAB-7791-FEB4-7E04141AE989}"/>
              </a:ext>
            </a:extLst>
          </p:cNvPr>
          <p:cNvGrpSpPr>
            <a:grpSpLocks noChangeAspect="1"/>
          </p:cNvGrpSpPr>
          <p:nvPr/>
        </p:nvGrpSpPr>
        <p:grpSpPr>
          <a:xfrm>
            <a:off x="6700285" y="1147111"/>
            <a:ext cx="4572000" cy="4580546"/>
            <a:chOff x="3265714" y="888734"/>
            <a:chExt cx="5793336" cy="58041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DC379E-B3DC-FB2B-07AE-648AA98E6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"/>
            <a:stretch/>
          </p:blipFill>
          <p:spPr>
            <a:xfrm>
              <a:off x="3265714" y="888734"/>
              <a:ext cx="5793336" cy="58041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05084B-1931-0CA8-6136-B22DB9075DA8}"/>
                </a:ext>
              </a:extLst>
            </p:cNvPr>
            <p:cNvSpPr/>
            <p:nvPr/>
          </p:nvSpPr>
          <p:spPr>
            <a:xfrm>
              <a:off x="3861201" y="5001948"/>
              <a:ext cx="5104621" cy="8536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A88462C-07B2-D0C9-FE75-AEAAD5AF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80F15-22B5-F74E-C998-A2593A96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47111"/>
            <a:ext cx="4572000" cy="4563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CCF440-0113-B811-8725-70658BBE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43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527EA-FC2C-D358-83BE-92E5819E8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CF326-2872-E470-397B-BEEC8FF1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4DCA40-CB58-B9F5-6825-A53BE2EE3B41}"/>
              </a:ext>
            </a:extLst>
          </p:cNvPr>
          <p:cNvSpPr txBox="1">
            <a:spLocks/>
          </p:cNvSpPr>
          <p:nvPr/>
        </p:nvSpPr>
        <p:spPr>
          <a:xfrm>
            <a:off x="2438399" y="2430462"/>
            <a:ext cx="7579057" cy="263285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the context of RL…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Agent, environment, observations, state, reward, action, value, return, discount …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Evaluation, Iteration, Improvement, Value Iteration 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Monte Carlo, Off-policy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Temporal Difference, Q-learning,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Sarsa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Function Approximation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Gradient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E486B2-97C4-83D3-B55B-2819489E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6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5DB19-3D23-E7D2-8E2D-15520C445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234AA3-ECD0-8C88-D341-CB6FE2722B43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Temporal Difference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693556-D19D-494F-357A-302931D6F46F}"/>
                  </a:ext>
                </a:extLst>
              </p:cNvPr>
              <p:cNvSpPr txBox="1"/>
              <p:nvPr/>
            </p:nvSpPr>
            <p:spPr>
              <a:xfrm>
                <a:off x="838198" y="1189096"/>
                <a:ext cx="10758716" cy="3280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65138" marR="0" lvl="2" indent="-465138" algn="l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Calibri" panose="020F0502020204030204" pitchFamily="34" charset="0"/>
                  </a:rPr>
                  <a:t>a priori:</a:t>
                </a: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Calibri" panose="020F0502020204030204" pitchFamily="34" charset="0"/>
                </a:endParaRPr>
              </a:p>
              <a:p>
                <a:pPr marL="739775" marR="0" lvl="2" indent="0" algn="ctr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457200" lvl="2" indent="-457200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sz="2000" i="1" dirty="0">
                    <a:solidFill>
                      <a:prstClr val="black"/>
                    </a:solidFill>
                    <a:cs typeface="Calibri" panose="020F0502020204030204" pitchFamily="34" charset="0"/>
                  </a:rPr>
                  <a:t>Just read through the </a:t>
                </a:r>
                <a:r>
                  <a:rPr lang="en-US" sz="2000" i="1" dirty="0" err="1">
                    <a:solidFill>
                      <a:prstClr val="black"/>
                    </a:solidFill>
                    <a:cs typeface="Calibri" panose="020F0502020204030204" pitchFamily="34" charset="0"/>
                  </a:rPr>
                  <a:t>maths</a:t>
                </a:r>
                <a:r>
                  <a:rPr lang="en-US" sz="2000" i="1" dirty="0">
                    <a:solidFill>
                      <a:prstClr val="black"/>
                    </a:solidFill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prstClr val="black"/>
                  </a:solidFill>
                  <a:cs typeface="Calibri" panose="020F0502020204030204" pitchFamily="34" charset="0"/>
                </a:endParaRPr>
              </a:p>
              <a:p>
                <a:pPr marL="465138" marR="0" lvl="0" indent="-465138" algn="l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MC approach:</a:t>
                </a:r>
              </a:p>
              <a:p>
                <a:pPr marL="739775" lvl="0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𝛾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39775" lvl="2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𝑄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←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𝑄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𝛼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693556-D19D-494F-357A-302931D6F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189096"/>
                <a:ext cx="10758716" cy="3280129"/>
              </a:xfrm>
              <a:prstGeom prst="rect">
                <a:avLst/>
              </a:prstGeom>
              <a:blipFill>
                <a:blip r:embed="rId2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CD74F-6240-2EF7-5E0D-DDFC7ED7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9837CBE-E1B7-6A3E-A926-A333CAA4244C}"/>
              </a:ext>
            </a:extLst>
          </p:cNvPr>
          <p:cNvSpPr/>
          <p:nvPr/>
        </p:nvSpPr>
        <p:spPr>
          <a:xfrm flipV="1">
            <a:off x="5036458" y="3289610"/>
            <a:ext cx="580571" cy="624468"/>
          </a:xfrm>
          <a:custGeom>
            <a:avLst/>
            <a:gdLst>
              <a:gd name="connsiteX0" fmla="*/ 0 w 580571"/>
              <a:gd name="connsiteY0" fmla="*/ 0 h 307693"/>
              <a:gd name="connsiteX1" fmla="*/ 130628 w 580571"/>
              <a:gd name="connsiteY1" fmla="*/ 290285 h 307693"/>
              <a:gd name="connsiteX2" fmla="*/ 580571 w 580571"/>
              <a:gd name="connsiteY2" fmla="*/ 290285 h 30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571" h="307693">
                <a:moveTo>
                  <a:pt x="0" y="0"/>
                </a:moveTo>
                <a:cubicBezTo>
                  <a:pt x="16933" y="120952"/>
                  <a:pt x="33866" y="241904"/>
                  <a:pt x="130628" y="290285"/>
                </a:cubicBezTo>
                <a:cubicBezTo>
                  <a:pt x="227390" y="338666"/>
                  <a:pt x="476552" y="268514"/>
                  <a:pt x="580571" y="290285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8ABA3-A34D-1158-4644-41CEFC84ED4B}"/>
              </a:ext>
            </a:extLst>
          </p:cNvPr>
          <p:cNvSpPr txBox="1"/>
          <p:nvPr/>
        </p:nvSpPr>
        <p:spPr>
          <a:xfrm>
            <a:off x="5599425" y="3124674"/>
            <a:ext cx="7631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target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061B3A-D8D5-76BF-1DA0-7FAAE21C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00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31BB0-FDA8-8173-BBAE-FCC5B6A08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ED1860-5229-3D72-660C-049C97A235B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Temporal Difference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ABDC8C-33B9-7D09-3F47-2F6A027A7D01}"/>
                  </a:ext>
                </a:extLst>
              </p:cNvPr>
              <p:cNvSpPr txBox="1"/>
              <p:nvPr/>
            </p:nvSpPr>
            <p:spPr>
              <a:xfrm>
                <a:off x="838198" y="1189096"/>
                <a:ext cx="10758716" cy="4878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65138" marR="0" lvl="2" indent="-465138" algn="l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Calibri" panose="020F0502020204030204" pitchFamily="34" charset="0"/>
                  </a:rPr>
                  <a:t>a priori:</a:t>
                </a:r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Calibri" panose="020F0502020204030204" pitchFamily="34" charset="0"/>
                </a:endParaRPr>
              </a:p>
              <a:p>
                <a:pPr marL="739775" marR="0" lvl="2" indent="0" algn="ctr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457200" lvl="2" indent="-457200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US" sz="2000" i="1" dirty="0">
                    <a:solidFill>
                      <a:prstClr val="black"/>
                    </a:solidFill>
                    <a:cs typeface="Calibri" panose="020F0502020204030204" pitchFamily="34" charset="0"/>
                  </a:rPr>
                  <a:t>Just read through the </a:t>
                </a:r>
                <a:r>
                  <a:rPr lang="en-US" sz="2000" i="1" dirty="0" err="1">
                    <a:solidFill>
                      <a:prstClr val="black"/>
                    </a:solidFill>
                    <a:cs typeface="Calibri" panose="020F0502020204030204" pitchFamily="34" charset="0"/>
                  </a:rPr>
                  <a:t>maths</a:t>
                </a:r>
                <a:r>
                  <a:rPr lang="en-US" sz="2000" i="1" dirty="0">
                    <a:solidFill>
                      <a:prstClr val="black"/>
                    </a:solidFill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prstClr val="black"/>
                  </a:solidFill>
                  <a:cs typeface="Calibri" panose="020F0502020204030204" pitchFamily="34" charset="0"/>
                </a:endParaRPr>
              </a:p>
              <a:p>
                <a:pPr marL="465138" marR="0" lvl="0" indent="-465138" algn="l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MC approach:</a:t>
                </a:r>
              </a:p>
              <a:p>
                <a:pPr marL="739775" lvl="0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𝛾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𝛾</m:t>
                          </m:r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39775" lvl="2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𝑄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←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𝑄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𝛼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000" i="1" dirty="0">
                  <a:solidFill>
                    <a:prstClr val="black"/>
                  </a:solidFill>
                  <a:cs typeface="Calibri" panose="020F0502020204030204" pitchFamily="34" charset="0"/>
                </a:endParaRPr>
              </a:p>
              <a:p>
                <a:pPr marL="465138" marR="0" lvl="0" indent="-465138" algn="l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1-step TD approach:</a:t>
                </a:r>
              </a:p>
              <a:p>
                <a:pPr marL="739775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bSup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𝛾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𝑄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739775" lvl="2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𝑄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←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𝑄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𝛼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𝑄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p>
                              </m:sSub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ABDC8C-33B9-7D09-3F47-2F6A027A7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189096"/>
                <a:ext cx="10758716" cy="4878451"/>
              </a:xfrm>
              <a:prstGeom prst="rect">
                <a:avLst/>
              </a:prstGeom>
              <a:blipFill>
                <a:blip r:embed="rId2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559B3E2-DE17-11BF-2593-DC7CC8DBFAB1}"/>
              </a:ext>
            </a:extLst>
          </p:cNvPr>
          <p:cNvSpPr/>
          <p:nvPr/>
        </p:nvSpPr>
        <p:spPr>
          <a:xfrm>
            <a:off x="5036458" y="5956423"/>
            <a:ext cx="580571" cy="307693"/>
          </a:xfrm>
          <a:custGeom>
            <a:avLst/>
            <a:gdLst>
              <a:gd name="connsiteX0" fmla="*/ 0 w 580571"/>
              <a:gd name="connsiteY0" fmla="*/ 0 h 307693"/>
              <a:gd name="connsiteX1" fmla="*/ 130628 w 580571"/>
              <a:gd name="connsiteY1" fmla="*/ 290285 h 307693"/>
              <a:gd name="connsiteX2" fmla="*/ 580571 w 580571"/>
              <a:gd name="connsiteY2" fmla="*/ 290285 h 30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571" h="307693">
                <a:moveTo>
                  <a:pt x="0" y="0"/>
                </a:moveTo>
                <a:cubicBezTo>
                  <a:pt x="16933" y="120952"/>
                  <a:pt x="33866" y="241904"/>
                  <a:pt x="130628" y="290285"/>
                </a:cubicBezTo>
                <a:cubicBezTo>
                  <a:pt x="227390" y="338666"/>
                  <a:pt x="476552" y="268514"/>
                  <a:pt x="580571" y="290285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69A5-A544-B7D6-BE69-5665E39F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45C121-2980-778E-06F7-BF3BDF00A3EB}"/>
              </a:ext>
            </a:extLst>
          </p:cNvPr>
          <p:cNvSpPr/>
          <p:nvPr/>
        </p:nvSpPr>
        <p:spPr>
          <a:xfrm>
            <a:off x="3227554" y="4972947"/>
            <a:ext cx="1494571" cy="4446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5C2276D-0B4D-D833-7E38-448341D739E7}"/>
              </a:ext>
            </a:extLst>
          </p:cNvPr>
          <p:cNvSpPr/>
          <p:nvPr/>
        </p:nvSpPr>
        <p:spPr>
          <a:xfrm>
            <a:off x="4722126" y="4975353"/>
            <a:ext cx="599662" cy="433159"/>
          </a:xfrm>
          <a:custGeom>
            <a:avLst/>
            <a:gdLst>
              <a:gd name="connsiteX0" fmla="*/ 0 w 545071"/>
              <a:gd name="connsiteY0" fmla="*/ 173851 h 433159"/>
              <a:gd name="connsiteX1" fmla="*/ 532263 w 545071"/>
              <a:gd name="connsiteY1" fmla="*/ 10078 h 433159"/>
              <a:gd name="connsiteX2" fmla="*/ 327547 w 545071"/>
              <a:gd name="connsiteY2" fmla="*/ 433159 h 43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071" h="433159">
                <a:moveTo>
                  <a:pt x="0" y="173851"/>
                </a:moveTo>
                <a:cubicBezTo>
                  <a:pt x="238836" y="70355"/>
                  <a:pt x="477672" y="-33140"/>
                  <a:pt x="532263" y="10078"/>
                </a:cubicBezTo>
                <a:cubicBezTo>
                  <a:pt x="586854" y="53296"/>
                  <a:pt x="457200" y="243227"/>
                  <a:pt x="327547" y="43315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82213-01BA-F28B-22CC-47246E443344}"/>
              </a:ext>
            </a:extLst>
          </p:cNvPr>
          <p:cNvSpPr txBox="1"/>
          <p:nvPr/>
        </p:nvSpPr>
        <p:spPr>
          <a:xfrm>
            <a:off x="5306919" y="4917192"/>
            <a:ext cx="11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bootstrap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883B82-417D-4A54-8C3F-E6601C0272C5}"/>
              </a:ext>
            </a:extLst>
          </p:cNvPr>
          <p:cNvSpPr/>
          <p:nvPr/>
        </p:nvSpPr>
        <p:spPr>
          <a:xfrm flipV="1">
            <a:off x="5036458" y="3289610"/>
            <a:ext cx="580571" cy="624468"/>
          </a:xfrm>
          <a:custGeom>
            <a:avLst/>
            <a:gdLst>
              <a:gd name="connsiteX0" fmla="*/ 0 w 580571"/>
              <a:gd name="connsiteY0" fmla="*/ 0 h 307693"/>
              <a:gd name="connsiteX1" fmla="*/ 130628 w 580571"/>
              <a:gd name="connsiteY1" fmla="*/ 290285 h 307693"/>
              <a:gd name="connsiteX2" fmla="*/ 580571 w 580571"/>
              <a:gd name="connsiteY2" fmla="*/ 290285 h 30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571" h="307693">
                <a:moveTo>
                  <a:pt x="0" y="0"/>
                </a:moveTo>
                <a:cubicBezTo>
                  <a:pt x="16933" y="120952"/>
                  <a:pt x="33866" y="241904"/>
                  <a:pt x="130628" y="290285"/>
                </a:cubicBezTo>
                <a:cubicBezTo>
                  <a:pt x="227390" y="338666"/>
                  <a:pt x="476552" y="268514"/>
                  <a:pt x="580571" y="290285"/>
                </a:cubicBezTo>
              </a:path>
            </a:pathLst>
          </a:custGeom>
          <a:noFill/>
          <a:ln>
            <a:solidFill>
              <a:srgbClr val="FF0000"/>
            </a:solidFill>
            <a:head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80D4A-4332-5E6C-A66A-9FC6834330FB}"/>
              </a:ext>
            </a:extLst>
          </p:cNvPr>
          <p:cNvSpPr txBox="1"/>
          <p:nvPr/>
        </p:nvSpPr>
        <p:spPr>
          <a:xfrm>
            <a:off x="5599425" y="3124674"/>
            <a:ext cx="7631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5A1BF-CEEF-9DA9-E803-25632EF9BD2B}"/>
              </a:ext>
            </a:extLst>
          </p:cNvPr>
          <p:cNvSpPr txBox="1"/>
          <p:nvPr/>
        </p:nvSpPr>
        <p:spPr>
          <a:xfrm>
            <a:off x="5648986" y="6012840"/>
            <a:ext cx="76315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target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87423-C23C-0103-2355-1186F252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78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F8A05-7215-39C1-D1AD-F0874DA36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A310FE-5B70-23B8-5503-9E9DF86E1A1F}"/>
                  </a:ext>
                </a:extLst>
              </p:cNvPr>
              <p:cNvSpPr txBox="1"/>
              <p:nvPr/>
            </p:nvSpPr>
            <p:spPr>
              <a:xfrm>
                <a:off x="5730693" y="1217718"/>
                <a:ext cx="5938794" cy="505523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On Policy TD Control: n-step SARSA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Changes:</a:t>
                </a:r>
              </a:p>
              <a:p>
                <a:pPr marL="6858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Approximating the rewards beyond the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-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step with the current value of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𝑄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(bootstrapping):</a:t>
                </a:r>
              </a:p>
              <a:p>
                <a:pPr marL="6858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6858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6858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6858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6858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Updates happen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during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the episode, Interweaving between (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𝑆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𝑅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) tuples, with an n step delay.</a:t>
                </a:r>
              </a:p>
              <a:p>
                <a:pPr marL="6858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policy is updated in similar manner with MC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A310FE-5B70-23B8-5503-9E9DF86E1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693" y="1217718"/>
                <a:ext cx="5938794" cy="5055230"/>
              </a:xfrm>
              <a:prstGeom prst="rect">
                <a:avLst/>
              </a:prstGeom>
              <a:blipFill>
                <a:blip r:embed="rId2"/>
                <a:stretch>
                  <a:fillRect l="-922" t="-602" r="-61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A0FA45B-4ACE-7972-BBD0-7FD7C5A00BAE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SARSA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084BF-C2ED-56F3-0624-CBEC69FF4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511" y="1303261"/>
            <a:ext cx="4892494" cy="48841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5543255-52F9-5E3D-27ED-730B1F36BC4F}"/>
              </a:ext>
            </a:extLst>
          </p:cNvPr>
          <p:cNvGrpSpPr/>
          <p:nvPr/>
        </p:nvGrpSpPr>
        <p:grpSpPr>
          <a:xfrm>
            <a:off x="6255338" y="3131811"/>
            <a:ext cx="5029201" cy="1075456"/>
            <a:chOff x="6617288" y="3103236"/>
            <a:chExt cx="5029201" cy="1075456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AF7C5DB6-8C8C-70B2-A6BB-C11D7F1204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22" b="32153"/>
            <a:stretch/>
          </p:blipFill>
          <p:spPr bwMode="auto">
            <a:xfrm>
              <a:off x="6617289" y="3622491"/>
              <a:ext cx="5029200" cy="556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3D31B44-71E7-97A5-77AF-32CF9E859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4009" b="56167"/>
            <a:stretch/>
          </p:blipFill>
          <p:spPr>
            <a:xfrm>
              <a:off x="6617288" y="3103236"/>
              <a:ext cx="5029200" cy="466026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A6E2B-3CB3-BE38-6FCC-2405EF69B6FA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5415005" y="3745333"/>
            <a:ext cx="315688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D1BE668-93C7-01AA-50B4-DA34A4D36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D68FE-7A07-94A7-5F30-5733752BE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3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F77B-8146-92E7-09EF-1F84C8E1E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683" y="1394715"/>
            <a:ext cx="6556917" cy="3644825"/>
          </a:xfrm>
        </p:spPr>
        <p:txBody>
          <a:bodyPr>
            <a:normAutofit/>
          </a:bodyPr>
          <a:lstStyle/>
          <a:p>
            <a:r>
              <a:rPr lang="en-US" sz="2400" dirty="0"/>
              <a:t>Sample Inefficient</a:t>
            </a:r>
          </a:p>
          <a:p>
            <a:r>
              <a:rPr lang="en-US" sz="2400" dirty="0"/>
              <a:t>Can be solved by other methods</a:t>
            </a:r>
          </a:p>
          <a:p>
            <a:r>
              <a:rPr lang="en-US" sz="2400" dirty="0"/>
              <a:t>Always requires a reward function</a:t>
            </a:r>
          </a:p>
          <a:p>
            <a:r>
              <a:rPr lang="en-US" sz="2400" dirty="0"/>
              <a:t>Reward function design is difficult</a:t>
            </a:r>
          </a:p>
          <a:p>
            <a:r>
              <a:rPr lang="en-US" sz="2400" dirty="0"/>
              <a:t>Local optima hard to escape</a:t>
            </a:r>
          </a:p>
          <a:p>
            <a:r>
              <a:rPr lang="en-US" sz="2400" dirty="0"/>
              <a:t>Overfitting</a:t>
            </a:r>
          </a:p>
          <a:p>
            <a:r>
              <a:rPr lang="en-US" sz="2400" dirty="0"/>
              <a:t>Unstable and hard to reproduce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054D4-81BC-C64B-7036-05393F3C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D16C5-2372-BCF1-3C1C-7308357C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3" t="10624" r="60993" b="60325"/>
          <a:stretch/>
        </p:blipFill>
        <p:spPr>
          <a:xfrm>
            <a:off x="2021041" y="1394715"/>
            <a:ext cx="272467" cy="27432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38632-AB62-81DD-8314-CA0BC608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3" t="10624" r="60993" b="60325"/>
          <a:stretch/>
        </p:blipFill>
        <p:spPr>
          <a:xfrm>
            <a:off x="2021040" y="1877040"/>
            <a:ext cx="272467" cy="27432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1C006-817B-89A3-908B-960B65C3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3" t="10624" r="60993" b="60325"/>
          <a:stretch/>
        </p:blipFill>
        <p:spPr>
          <a:xfrm>
            <a:off x="2021040" y="2357243"/>
            <a:ext cx="272467" cy="27432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B3B09-F952-91B0-9B54-D60BAA8078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3" t="10624" r="60993" b="60325"/>
          <a:stretch/>
        </p:blipFill>
        <p:spPr>
          <a:xfrm>
            <a:off x="2021040" y="2806113"/>
            <a:ext cx="272467" cy="27432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712A14-03E7-C9DA-3BA8-50F2144E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3" t="10624" r="60993" b="60325"/>
          <a:stretch/>
        </p:blipFill>
        <p:spPr>
          <a:xfrm>
            <a:off x="2017321" y="3280413"/>
            <a:ext cx="272467" cy="27432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2EAE04-355C-D0A7-F159-4E45EAAC6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3" t="10624" r="60993" b="60325"/>
          <a:stretch/>
        </p:blipFill>
        <p:spPr>
          <a:xfrm>
            <a:off x="2017320" y="3726945"/>
            <a:ext cx="272467" cy="27432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C66E2E-37D9-0847-AC80-B50AA844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3" t="10624" r="60993" b="60325"/>
          <a:stretch/>
        </p:blipFill>
        <p:spPr>
          <a:xfrm>
            <a:off x="2017319" y="4173477"/>
            <a:ext cx="272467" cy="274320"/>
          </a:xfrm>
          <a:prstGeom prst="ellipse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A41A3E0-9B51-3C52-5F16-64B50484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Why RL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ain’t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work?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BA5402-AB30-C4FA-841B-F5D437DF3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58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6416C-0B36-2AE1-5F62-CC1D198F6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0AF4B0B-CED4-D151-FEA5-DDA3A5FA6D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j-ea"/>
                    <a:cs typeface="+mj-cs"/>
                  </a:rPr>
                  <a:t>TD </a:t>
                </a:r>
                <a14:m>
                  <m:oMath xmlns:m="http://schemas.openxmlformats.org/officeDocument/2006/math"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∋</m:t>
                    </m:r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j-ea"/>
                    <a:cs typeface="+mj-cs"/>
                  </a:rPr>
                  <a:t> MC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E0AF4B0B-CED4-D151-FEA5-DDA3A5FA6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0"/>
                <a:ext cx="10515600" cy="1325563"/>
              </a:xfrm>
              <a:prstGeom prst="rect">
                <a:avLst/>
              </a:prstGeom>
              <a:blipFill>
                <a:blip r:embed="rId4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rlpolicy_eval-1">
            <a:hlinkClick r:id="" action="ppaction://media"/>
            <a:extLst>
              <a:ext uri="{FF2B5EF4-FFF2-40B4-BE49-F238E27FC236}">
                <a16:creationId xmlns:a16="http://schemas.microsoft.com/office/drawing/2014/main" id="{40EE22BB-8B4E-F257-F955-DB4699B6D8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0" end="24878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46320" y="457200"/>
            <a:ext cx="5721803" cy="5927624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CC150F1-1FD1-F528-0882-0B7430A5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131438-80D5-F866-2843-428729ABD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7" b="25791"/>
          <a:stretch/>
        </p:blipFill>
        <p:spPr>
          <a:xfrm>
            <a:off x="838199" y="2309547"/>
            <a:ext cx="3752965" cy="21659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46A8A-B0F4-189F-CEB9-2F2E71A7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F8A05-7215-39C1-D1AD-F0874DA36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lpolicy_eval-1">
            <a:hlinkClick r:id="" action="ppaction://media"/>
            <a:extLst>
              <a:ext uri="{FF2B5EF4-FFF2-40B4-BE49-F238E27FC236}">
                <a16:creationId xmlns:a16="http://schemas.microsoft.com/office/drawing/2014/main" id="{8D1971FB-739E-645C-C286-3414C72ED2E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154" end="19169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6320" y="457200"/>
            <a:ext cx="5721803" cy="5927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0FA45B-4ACE-7972-BBD0-7FD7C5A00B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j-ea"/>
                    <a:cs typeface="+mj-cs"/>
                  </a:rPr>
                  <a:t>TD </a:t>
                </a:r>
                <a14:m>
                  <m:oMath xmlns:m="http://schemas.openxmlformats.org/officeDocument/2006/math"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∋</m:t>
                    </m:r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 Display" panose="02110004020202020204"/>
                    <a:ea typeface="+mj-ea"/>
                    <a:cs typeface="+mj-cs"/>
                  </a:rPr>
                  <a:t> MC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0FA45B-4ACE-7972-BBD0-7FD7C5A0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0"/>
                <a:ext cx="10515600" cy="1325563"/>
              </a:xfrm>
              <a:prstGeom prst="rect">
                <a:avLst/>
              </a:prstGeom>
              <a:blipFill>
                <a:blip r:embed="rId5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46EDD-7600-EFAC-9AF3-1514268B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BECCD-0900-CAA2-276A-C0FFAB2E0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7" b="25791"/>
          <a:stretch/>
        </p:blipFill>
        <p:spPr>
          <a:xfrm>
            <a:off x="838199" y="2309547"/>
            <a:ext cx="3752965" cy="216598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4EB16-E09B-172B-1F0A-9C6D3C80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8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DD0DA-703C-5974-8519-EB04B3B93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9430-49F6-6DA1-959F-79EEA1220F78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Q-learning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A9141-10D8-3F04-31EE-5C7742A9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276" y="1149944"/>
            <a:ext cx="5029200" cy="50206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0092969-FFC0-7332-D667-0244E772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22" y="1149944"/>
            <a:ext cx="5029200" cy="48604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4B7CA7-6D3F-3B30-40D7-B6E7C744BE5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703476" y="3660253"/>
            <a:ext cx="777240" cy="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16473E-6C3D-8CF9-2C4C-4A7C00B0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1AAD2-4870-B532-43F6-79300768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35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2BC91-1912-67C1-E086-E89958516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06A3E-C258-7105-C69F-D8674511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D42596-8C8E-71EB-2047-F2056070A19F}"/>
              </a:ext>
            </a:extLst>
          </p:cNvPr>
          <p:cNvSpPr txBox="1">
            <a:spLocks/>
          </p:cNvSpPr>
          <p:nvPr/>
        </p:nvSpPr>
        <p:spPr>
          <a:xfrm>
            <a:off x="2438399" y="2430462"/>
            <a:ext cx="7579057" cy="263285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the context of RL…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Agent, environment, observations, state, reward, action, value, return, discount …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Evaluation, Iteration, Improvement, Value Iteration 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Monte Carlo, Off-policy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Temporal Difference, Q-learning,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Sarsa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Function Approximation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Gradient Methods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CFAAD-DA48-C518-1521-60FF7623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37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2B3E84-BE35-EB05-9CA3-15A204E13C2B}"/>
                  </a:ext>
                </a:extLst>
              </p:cNvPr>
              <p:cNvSpPr txBox="1"/>
              <p:nvPr/>
            </p:nvSpPr>
            <p:spPr>
              <a:xfrm>
                <a:off x="838197" y="1209850"/>
                <a:ext cx="10515599" cy="5082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65138" marR="0" lvl="2" indent="-465138" algn="l" defTabSz="914400" rtl="0" eaLnBrk="1" fontAlgn="auto" latinLnBrk="0" hangingPunct="1"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When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𝒮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is continuous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never enough data.</a:t>
                </a:r>
              </a:p>
              <a:p>
                <a:pPr marL="465138" lvl="2" indent="-465138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Example:</a:t>
                </a:r>
              </a:p>
              <a:p>
                <a:pPr lvl="2" indent="-342900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</m:acc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⊤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</m:oMath>
                </a14:m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.</a:t>
                </a:r>
              </a:p>
              <a:p>
                <a:pPr marR="0" lvl="2" indent="-342900" algn="l" defTabSz="914400" rtl="0" eaLnBrk="1" fontAlgn="auto" latinLnBrk="0" hangingPunct="1"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Goal:</a:t>
                </a:r>
              </a:p>
              <a:p>
                <a:pPr marR="0" lvl="2" indent="-342900" algn="l" defTabSz="914400" rtl="0" eaLnBrk="1" fontAlgn="auto" latinLnBrk="0" hangingPunct="1"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w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∈{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𝑣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R="0" lvl="2" indent="-342900" algn="l" defTabSz="914400" rtl="0" eaLnBrk="1" fontAlgn="auto" latinLnBrk="0" hangingPunct="1"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Update rule:</a:t>
                </a:r>
              </a:p>
              <a:p>
                <a:pPr marR="0" lvl="2" indent="-342900" algn="ctr" defTabSz="914400" rtl="0" eaLnBrk="1" fontAlgn="auto" latinLnBrk="0" hangingPunct="1"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←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lvl="2" indent="-342900" algn="ctr"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R="0" lvl="2" indent="-342900" algn="l" defTabSz="914400" rtl="0" eaLnBrk="1" fontAlgn="auto" latinLnBrk="0" hangingPunct="1"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DRL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is param of DNN.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2B3E84-BE35-EB05-9CA3-15A204E13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1209850"/>
                <a:ext cx="10515599" cy="5082930"/>
              </a:xfrm>
              <a:prstGeom prst="rect">
                <a:avLst/>
              </a:prstGeom>
              <a:blipFill>
                <a:blip r:embed="rId2"/>
                <a:stretch>
                  <a:fillRect l="-754" t="-959" b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37F4D35A-85F8-3141-0326-6BDD109785EE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Function Approximation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7BB2A-4037-811C-3F44-FAE5607F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83CAAE-F5FA-0583-27AE-34C43067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35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CEA85-5804-72F0-161E-32DBC28C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B8B312-5D23-F832-5BC1-2D41F1B399B2}"/>
                  </a:ext>
                </a:extLst>
              </p:cNvPr>
              <p:cNvSpPr txBox="1"/>
              <p:nvPr/>
            </p:nvSpPr>
            <p:spPr>
              <a:xfrm>
                <a:off x="838197" y="1209850"/>
                <a:ext cx="10515599" cy="4417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65138" lvl="2" indent="-465138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465138" lvl="2" indent="-465138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Example:</a:t>
                </a:r>
              </a:p>
              <a:p>
                <a:pPr lvl="2" indent="-342900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acc>
                      <m:accPr>
                        <m:chr m:val="̂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</m:acc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R="0" lvl="2" indent="-342900" algn="l" defTabSz="914400" rtl="0" eaLnBrk="1" fontAlgn="auto" latinLnBrk="0" hangingPunct="1"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Goal:</a:t>
                </a:r>
              </a:p>
              <a:p>
                <a:pPr lvl="2" indent="-342900"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w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∈{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R="0" lvl="2" indent="-342900" algn="l" defTabSz="914400" rtl="0" eaLnBrk="1" fontAlgn="auto" latinLnBrk="0" hangingPunct="1"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Update rule:</a:t>
                </a:r>
              </a:p>
              <a:p>
                <a:pPr lvl="2" indent="-342900" algn="ctr"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←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</m:acc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lvl="2" indent="-342900" algn="ctr"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B8B312-5D23-F832-5BC1-2D41F1B39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1209850"/>
                <a:ext cx="10515599" cy="4417491"/>
              </a:xfrm>
              <a:prstGeom prst="rect">
                <a:avLst/>
              </a:prstGeo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005770C-F026-2EB2-866F-A60CCCDF31E3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Function Approximation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6DFED-B5F7-A86D-C333-11793608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0FCB02-8083-3B8A-ADAA-F3604585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04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A339F-2EEB-12B5-5AB7-77CB3CCA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106341-4C88-77AF-A690-5568D6EDF94A}"/>
              </a:ext>
            </a:extLst>
          </p:cNvPr>
          <p:cNvSpPr txBox="1"/>
          <p:nvPr/>
        </p:nvSpPr>
        <p:spPr>
          <a:xfrm>
            <a:off x="838197" y="1209850"/>
            <a:ext cx="1051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5138" lvl="2" indent="-465138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What about the policy function?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12DC50-9734-CDB9-579E-043FA5BFD55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Function Approximation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CFE8A-7CE5-BC83-4A85-3915A6CE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58839E-FB70-16E8-C280-EF30118E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00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6C4AE-5D05-1CA5-C851-9929A2949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B91B05-D230-375A-F99D-D28D35A28F86}"/>
              </a:ext>
            </a:extLst>
          </p:cNvPr>
          <p:cNvSpPr txBox="1">
            <a:spLocks/>
          </p:cNvSpPr>
          <p:nvPr/>
        </p:nvSpPr>
        <p:spPr>
          <a:xfrm>
            <a:off x="2438400" y="2132465"/>
            <a:ext cx="7315200" cy="259306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the context of RL…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Agent, environment, observations, state, reward, action, value, return, discount …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Evaluation, Iteration, Improvement, Value Iteration 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Monte Carlo, Off-policy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Temporal Difference, Q-learning,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Sarsa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Function Approximation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Gradient 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B9F15-D117-7F90-6EA6-772AE3E6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D9722-B1FD-E58C-A69B-4EC91FC0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91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D67AF22-44AE-2236-2B0F-E98793ADFC6A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Policy Gradient Methods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7AC110C-2624-079D-85F4-D992D704D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"/>
          <a:stretch/>
        </p:blipFill>
        <p:spPr bwMode="auto">
          <a:xfrm>
            <a:off x="497453" y="1194934"/>
            <a:ext cx="5420405" cy="51442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49EAEA-C7C0-5574-EBD5-0AE4C4A28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026" y="4154862"/>
            <a:ext cx="3901778" cy="81083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65C2426-A04B-4EE0-A435-DA5D3F76ACA2}"/>
              </a:ext>
            </a:extLst>
          </p:cNvPr>
          <p:cNvSpPr/>
          <p:nvPr/>
        </p:nvSpPr>
        <p:spPr>
          <a:xfrm>
            <a:off x="5369038" y="4965700"/>
            <a:ext cx="1868222" cy="812800"/>
          </a:xfrm>
          <a:custGeom>
            <a:avLst/>
            <a:gdLst>
              <a:gd name="connsiteX0" fmla="*/ 1792664 w 1868222"/>
              <a:gd name="connsiteY0" fmla="*/ 0 h 812800"/>
              <a:gd name="connsiteX1" fmla="*/ 1691064 w 1868222"/>
              <a:gd name="connsiteY1" fmla="*/ 482600 h 812800"/>
              <a:gd name="connsiteX2" fmla="*/ 243264 w 1868222"/>
              <a:gd name="connsiteY2" fmla="*/ 635000 h 812800"/>
              <a:gd name="connsiteX3" fmla="*/ 14664 w 1868222"/>
              <a:gd name="connsiteY3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8222" h="812800">
                <a:moveTo>
                  <a:pt x="1792664" y="0"/>
                </a:moveTo>
                <a:cubicBezTo>
                  <a:pt x="1870980" y="188383"/>
                  <a:pt x="1949297" y="376767"/>
                  <a:pt x="1691064" y="482600"/>
                </a:cubicBezTo>
                <a:cubicBezTo>
                  <a:pt x="1432831" y="588433"/>
                  <a:pt x="522664" y="579967"/>
                  <a:pt x="243264" y="635000"/>
                </a:cubicBezTo>
                <a:cubicBezTo>
                  <a:pt x="-36136" y="690033"/>
                  <a:pt x="-10736" y="751416"/>
                  <a:pt x="14664" y="81280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DEDB8AC-F367-C8F4-040A-499712375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EDED28-881D-95A2-600A-A76C71D9E955}"/>
                  </a:ext>
                </a:extLst>
              </p:cNvPr>
              <p:cNvSpPr txBox="1"/>
              <p:nvPr/>
            </p:nvSpPr>
            <p:spPr>
              <a:xfrm>
                <a:off x="6096001" y="1194934"/>
                <a:ext cx="568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gives the “direction” that increasing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will increase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EDED28-881D-95A2-600A-A76C71D9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194934"/>
                <a:ext cx="5689600" cy="707886"/>
              </a:xfrm>
              <a:prstGeom prst="rect">
                <a:avLst/>
              </a:prstGeom>
              <a:blipFill>
                <a:blip r:embed="rId5"/>
                <a:stretch>
                  <a:fillRect l="-965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F83875F-2816-8B55-C5A2-7E020DA9CE0E}"/>
              </a:ext>
            </a:extLst>
          </p:cNvPr>
          <p:cNvSpPr/>
          <p:nvPr/>
        </p:nvSpPr>
        <p:spPr>
          <a:xfrm>
            <a:off x="5297411" y="1567543"/>
            <a:ext cx="1350132" cy="2540000"/>
          </a:xfrm>
          <a:custGeom>
            <a:avLst/>
            <a:gdLst>
              <a:gd name="connsiteX0" fmla="*/ 1001789 w 1350132"/>
              <a:gd name="connsiteY0" fmla="*/ 0 h 2540000"/>
              <a:gd name="connsiteX1" fmla="*/ 303 w 1350132"/>
              <a:gd name="connsiteY1" fmla="*/ 1204686 h 2540000"/>
              <a:gd name="connsiteX2" fmla="*/ 1088875 w 1350132"/>
              <a:gd name="connsiteY2" fmla="*/ 2002971 h 2540000"/>
              <a:gd name="connsiteX3" fmla="*/ 1350132 w 1350132"/>
              <a:gd name="connsiteY3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0132" h="2540000">
                <a:moveTo>
                  <a:pt x="1001789" y="0"/>
                </a:moveTo>
                <a:cubicBezTo>
                  <a:pt x="493789" y="435429"/>
                  <a:pt x="-14211" y="870858"/>
                  <a:pt x="303" y="1204686"/>
                </a:cubicBezTo>
                <a:cubicBezTo>
                  <a:pt x="14817" y="1538514"/>
                  <a:pt x="863904" y="1780419"/>
                  <a:pt x="1088875" y="2002971"/>
                </a:cubicBezTo>
                <a:cubicBezTo>
                  <a:pt x="1313846" y="2225523"/>
                  <a:pt x="1331989" y="2382761"/>
                  <a:pt x="1350132" y="2540000"/>
                </a:cubicBezTo>
              </a:path>
            </a:pathLst>
          </a:custGeom>
          <a:noFill/>
          <a:ln w="19050">
            <a:solidFill>
              <a:srgbClr val="FF0000"/>
            </a:solidFill>
            <a:headEnd w="med" len="med"/>
            <a:tailEnd type="stealt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03EADA-E0E5-F466-71F5-2BA0DA0141CB}"/>
              </a:ext>
            </a:extLst>
          </p:cNvPr>
          <p:cNvSpPr/>
          <p:nvPr/>
        </p:nvSpPr>
        <p:spPr>
          <a:xfrm>
            <a:off x="3512457" y="5849257"/>
            <a:ext cx="2405401" cy="4899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F9B2E-5A6B-F46D-29C7-82AC7FC3D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350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9A12F-ADBE-CDE5-2A29-E6914F270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F8124F7-E405-1B06-2E2A-07D954A8C2A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Policy Gradient Methods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86FEE41-90E7-E412-2D82-1C7AA72B5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"/>
          <a:stretch/>
        </p:blipFill>
        <p:spPr bwMode="auto">
          <a:xfrm>
            <a:off x="497453" y="1194934"/>
            <a:ext cx="5420405" cy="51442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9922BE4-51F6-B13F-9961-4F7C5269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E46925-7984-F9C0-E2D9-5149D773DB6E}"/>
                  </a:ext>
                </a:extLst>
              </p:cNvPr>
              <p:cNvSpPr txBox="1"/>
              <p:nvPr/>
            </p:nvSpPr>
            <p:spPr>
              <a:xfrm>
                <a:off x="6096001" y="1194934"/>
                <a:ext cx="56896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gives the “direction” that increasing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will increase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The increase of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E46925-7984-F9C0-E2D9-5149D773D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194934"/>
                <a:ext cx="5689600" cy="1169551"/>
              </a:xfrm>
              <a:prstGeom prst="rect">
                <a:avLst/>
              </a:prstGeom>
              <a:blipFill>
                <a:blip r:embed="rId4"/>
                <a:stretch>
                  <a:fillRect l="-965" t="-260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5582CAD-25BF-6A22-DC3B-E2DB4106CC33}"/>
              </a:ext>
            </a:extLst>
          </p:cNvPr>
          <p:cNvSpPr/>
          <p:nvPr/>
        </p:nvSpPr>
        <p:spPr>
          <a:xfrm>
            <a:off x="2374901" y="5849257"/>
            <a:ext cx="3542958" cy="4899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CC482C-E30F-6F99-97C5-13F4C2FE3F29}"/>
              </a:ext>
            </a:extLst>
          </p:cNvPr>
          <p:cNvSpPr/>
          <p:nvPr/>
        </p:nvSpPr>
        <p:spPr>
          <a:xfrm>
            <a:off x="6134100" y="2565400"/>
            <a:ext cx="4303650" cy="3568700"/>
          </a:xfrm>
          <a:custGeom>
            <a:avLst/>
            <a:gdLst>
              <a:gd name="connsiteX0" fmla="*/ 3632200 w 4303650"/>
              <a:gd name="connsiteY0" fmla="*/ 0 h 3568700"/>
              <a:gd name="connsiteX1" fmla="*/ 4229100 w 4303650"/>
              <a:gd name="connsiteY1" fmla="*/ 736600 h 3568700"/>
              <a:gd name="connsiteX2" fmla="*/ 2133600 w 4303650"/>
              <a:gd name="connsiteY2" fmla="*/ 800100 h 3568700"/>
              <a:gd name="connsiteX3" fmla="*/ 3238500 w 4303650"/>
              <a:gd name="connsiteY3" fmla="*/ 2032000 h 3568700"/>
              <a:gd name="connsiteX4" fmla="*/ 1130300 w 4303650"/>
              <a:gd name="connsiteY4" fmla="*/ 2438400 h 3568700"/>
              <a:gd name="connsiteX5" fmla="*/ 1308100 w 4303650"/>
              <a:gd name="connsiteY5" fmla="*/ 3035300 h 3568700"/>
              <a:gd name="connsiteX6" fmla="*/ 0 w 4303650"/>
              <a:gd name="connsiteY6" fmla="*/ 3568700 h 35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3650" h="3568700">
                <a:moveTo>
                  <a:pt x="3632200" y="0"/>
                </a:moveTo>
                <a:cubicBezTo>
                  <a:pt x="4055533" y="301625"/>
                  <a:pt x="4478867" y="603250"/>
                  <a:pt x="4229100" y="736600"/>
                </a:cubicBezTo>
                <a:cubicBezTo>
                  <a:pt x="3979333" y="869950"/>
                  <a:pt x="2298700" y="584200"/>
                  <a:pt x="2133600" y="800100"/>
                </a:cubicBezTo>
                <a:cubicBezTo>
                  <a:pt x="1968500" y="1016000"/>
                  <a:pt x="3405717" y="1758950"/>
                  <a:pt x="3238500" y="2032000"/>
                </a:cubicBezTo>
                <a:cubicBezTo>
                  <a:pt x="3071283" y="2305050"/>
                  <a:pt x="1452033" y="2271183"/>
                  <a:pt x="1130300" y="2438400"/>
                </a:cubicBezTo>
                <a:cubicBezTo>
                  <a:pt x="808567" y="2605617"/>
                  <a:pt x="1496483" y="2846917"/>
                  <a:pt x="1308100" y="3035300"/>
                </a:cubicBezTo>
                <a:cubicBezTo>
                  <a:pt x="1119717" y="3223683"/>
                  <a:pt x="559858" y="3396191"/>
                  <a:pt x="0" y="356870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15088-70CF-9245-28C4-C53B658E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45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751AC-BE3F-2E9A-ABE6-7C4A6E5D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21915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2DD877-3627-8FDB-7848-3020BA27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Why RL </a:t>
            </a:r>
            <a:r>
              <a:rPr lang="en-US" sz="4000" i="1" dirty="0"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D7F5D0E-7DD5-F803-8325-165DB1FFE7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047204"/>
                <a:ext cx="5257800" cy="3644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Sample Inefficient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Cost of experiment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↓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D7F5D0E-7DD5-F803-8325-165DB1FFE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47204"/>
                <a:ext cx="5257800" cy="3644825"/>
              </a:xfrm>
              <a:prstGeom prst="rect">
                <a:avLst/>
              </a:prstGeom>
              <a:blipFill>
                <a:blip r:embed="rId2"/>
                <a:stretch>
                  <a:fillRect l="-1044" t="-1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FD52C0E8-B93A-90E8-3C60-7597CD37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18" y="1594465"/>
            <a:ext cx="4899468" cy="28437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AE9DFA-0F50-91E8-AFD3-7BF374F95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901" y="4101662"/>
            <a:ext cx="4915480" cy="26198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C19148-8DB6-DD86-5639-6A2E003D7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790" y="3614504"/>
            <a:ext cx="5257799" cy="28872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93AEC4-7A2A-856D-33C1-D6760057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918" y="745300"/>
            <a:ext cx="5257801" cy="12984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46A60-9FDC-ACC6-9A7A-493D97867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359" y="2171428"/>
            <a:ext cx="4468980" cy="1326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76E6E-93CB-9C62-97CC-7C1F20EDD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944" y="2136801"/>
            <a:ext cx="1771014" cy="13811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08CE29-6AD6-261D-5A9C-E8DBB0E3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84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45524-0F49-8414-17CF-3B87F25DF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8D2B31-DA44-B1F0-398A-EE20EB87E2EF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Policy Gradient Methods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50B3BFA-F188-A7AE-6175-398E87674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"/>
          <a:stretch/>
        </p:blipFill>
        <p:spPr bwMode="auto">
          <a:xfrm>
            <a:off x="497453" y="1194934"/>
            <a:ext cx="5420405" cy="51442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1A1F320-CCDB-037E-D660-E05101DA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71C8CD-79CA-B1E3-70E6-1F49D9CEBDC9}"/>
                  </a:ext>
                </a:extLst>
              </p:cNvPr>
              <p:cNvSpPr txBox="1"/>
              <p:nvPr/>
            </p:nvSpPr>
            <p:spPr>
              <a:xfrm>
                <a:off x="6096001" y="1194934"/>
                <a:ext cx="56896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gives the “direction” that increasing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will increase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The increase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the higher 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yields, the higher the probability of an action is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increased</a:t>
                </a:r>
                <a:r>
                  <a:rPr lang="en-US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71C8CD-79CA-B1E3-70E6-1F49D9CEB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194934"/>
                <a:ext cx="5689600" cy="1938992"/>
              </a:xfrm>
              <a:prstGeom prst="rect">
                <a:avLst/>
              </a:prstGeom>
              <a:blipFill>
                <a:blip r:embed="rId4"/>
                <a:stretch>
                  <a:fillRect l="-1072" t="-1572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5635DC2-C317-4F5D-70EE-34B91A8D887E}"/>
              </a:ext>
            </a:extLst>
          </p:cNvPr>
          <p:cNvSpPr/>
          <p:nvPr/>
        </p:nvSpPr>
        <p:spPr>
          <a:xfrm>
            <a:off x="1371600" y="5849257"/>
            <a:ext cx="4546259" cy="4899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4098139-0E99-37D0-418C-9029FF90D22A}"/>
              </a:ext>
            </a:extLst>
          </p:cNvPr>
          <p:cNvSpPr/>
          <p:nvPr/>
        </p:nvSpPr>
        <p:spPr>
          <a:xfrm>
            <a:off x="6134100" y="3225800"/>
            <a:ext cx="3200400" cy="2908300"/>
          </a:xfrm>
          <a:custGeom>
            <a:avLst/>
            <a:gdLst>
              <a:gd name="connsiteX0" fmla="*/ 3632200 w 4303650"/>
              <a:gd name="connsiteY0" fmla="*/ 0 h 3568700"/>
              <a:gd name="connsiteX1" fmla="*/ 4229100 w 4303650"/>
              <a:gd name="connsiteY1" fmla="*/ 736600 h 3568700"/>
              <a:gd name="connsiteX2" fmla="*/ 2133600 w 4303650"/>
              <a:gd name="connsiteY2" fmla="*/ 800100 h 3568700"/>
              <a:gd name="connsiteX3" fmla="*/ 3238500 w 4303650"/>
              <a:gd name="connsiteY3" fmla="*/ 2032000 h 3568700"/>
              <a:gd name="connsiteX4" fmla="*/ 1130300 w 4303650"/>
              <a:gd name="connsiteY4" fmla="*/ 2438400 h 3568700"/>
              <a:gd name="connsiteX5" fmla="*/ 1308100 w 4303650"/>
              <a:gd name="connsiteY5" fmla="*/ 3035300 h 3568700"/>
              <a:gd name="connsiteX6" fmla="*/ 0 w 4303650"/>
              <a:gd name="connsiteY6" fmla="*/ 3568700 h 35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3650" h="3568700">
                <a:moveTo>
                  <a:pt x="3632200" y="0"/>
                </a:moveTo>
                <a:cubicBezTo>
                  <a:pt x="4055533" y="301625"/>
                  <a:pt x="4478867" y="603250"/>
                  <a:pt x="4229100" y="736600"/>
                </a:cubicBezTo>
                <a:cubicBezTo>
                  <a:pt x="3979333" y="869950"/>
                  <a:pt x="2298700" y="584200"/>
                  <a:pt x="2133600" y="800100"/>
                </a:cubicBezTo>
                <a:cubicBezTo>
                  <a:pt x="1968500" y="1016000"/>
                  <a:pt x="3405717" y="1758950"/>
                  <a:pt x="3238500" y="2032000"/>
                </a:cubicBezTo>
                <a:cubicBezTo>
                  <a:pt x="3071283" y="2305050"/>
                  <a:pt x="1452033" y="2271183"/>
                  <a:pt x="1130300" y="2438400"/>
                </a:cubicBezTo>
                <a:cubicBezTo>
                  <a:pt x="808567" y="2605617"/>
                  <a:pt x="1496483" y="2846917"/>
                  <a:pt x="1308100" y="3035300"/>
                </a:cubicBezTo>
                <a:cubicBezTo>
                  <a:pt x="1119717" y="3223683"/>
                  <a:pt x="559858" y="3396191"/>
                  <a:pt x="0" y="3568700"/>
                </a:cubicBezTo>
              </a:path>
            </a:pathLst>
          </a:custGeom>
          <a:noFill/>
          <a:ln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21D47-B6D9-42D0-264D-C3AFEE02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7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AFD29-3078-E0A7-9740-EA77D018C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A813538-A630-E641-6BCD-A5E513E02157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Policy Gradient Methods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7893560-3385-46F8-09EF-71CEFBC3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3EB151-79C6-015F-E680-6ADD3348B02A}"/>
                  </a:ext>
                </a:extLst>
              </p:cNvPr>
              <p:cNvSpPr txBox="1"/>
              <p:nvPr/>
            </p:nvSpPr>
            <p:spPr>
              <a:xfrm>
                <a:off x="1107439" y="1562100"/>
                <a:ext cx="5140961" cy="4391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Actor-Critic Methods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combine elements of policy-based methods and value-based methods.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It introduces an advantage function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𝑄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provides a measure of how “good” and action is compared with the average action.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“Actor” gradient: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“Critic” gradient: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𝐽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≈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∇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3EB151-79C6-015F-E680-6ADD3348B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39" y="1562100"/>
                <a:ext cx="5140961" cy="4391459"/>
              </a:xfrm>
              <a:prstGeom prst="rect">
                <a:avLst/>
              </a:prstGeom>
              <a:blipFill>
                <a:blip r:embed="rId2"/>
                <a:stretch>
                  <a:fillRect l="-1068" t="-693" r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006D58F-CCE8-26E1-7DF9-BFAC62A4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99" y="1822450"/>
            <a:ext cx="5140961" cy="3213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B43F6-9C7C-DE6B-EAA8-02BB6358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39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3042-C2B4-C985-D8BA-AA09D31F0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407803-A084-DA1F-0215-D671314B3B9E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Tutorial: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CartPole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by REINFORCE method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BB951AE-6028-9D3A-2B70-53C6461A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66452-EC60-FFE1-C12B-4C9E0897B631}"/>
              </a:ext>
            </a:extLst>
          </p:cNvPr>
          <p:cNvSpPr txBox="1"/>
          <p:nvPr/>
        </p:nvSpPr>
        <p:spPr>
          <a:xfrm>
            <a:off x="2578099" y="956231"/>
            <a:ext cx="703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https://www.gymlibrary.dev/environments/classic_control/cart_pole/</a:t>
            </a:r>
          </a:p>
        </p:txBody>
      </p:sp>
      <p:pic>
        <p:nvPicPr>
          <p:cNvPr id="8" name="Picture 7" descr="A drawing of a line with a stick&#10;&#10;AI-generated content may be incorrect.">
            <a:extLst>
              <a:ext uri="{FF2B5EF4-FFF2-40B4-BE49-F238E27FC236}">
                <a16:creationId xmlns:a16="http://schemas.microsoft.com/office/drawing/2014/main" id="{BA2FA2B7-2F1D-5C15-73AF-0CF4D520E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6" y="1424781"/>
            <a:ext cx="7248525" cy="4832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9891E9-7A90-1E52-FA45-198CF174481A}"/>
              </a:ext>
            </a:extLst>
          </p:cNvPr>
          <p:cNvSpPr txBox="1"/>
          <p:nvPr/>
        </p:nvSpPr>
        <p:spPr>
          <a:xfrm>
            <a:off x="147635" y="1908256"/>
            <a:ext cx="4648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https://tinyurl.com/tmn2025DRLCartpole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A7AF9-6CE8-540D-9E8E-2D56FF4F7609}"/>
              </a:ext>
            </a:extLst>
          </p:cNvPr>
          <p:cNvSpPr txBox="1"/>
          <p:nvPr/>
        </p:nvSpPr>
        <p:spPr>
          <a:xfrm>
            <a:off x="279398" y="2640627"/>
            <a:ext cx="403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End when score = 050 for 100 steps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End when score = 100  for 100 steps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End when score = 200  for 100 steps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End when score = 400  for 100 steps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F28E61-5ABE-EFF4-817F-03FD6214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02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DF21EE9-74EC-0493-2E4E-F48602760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48" t="28557" r="12648" b="10200"/>
          <a:stretch/>
        </p:blipFill>
        <p:spPr>
          <a:xfrm>
            <a:off x="6100954" y="5512110"/>
            <a:ext cx="1455546" cy="728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218CC8-327E-4586-962C-571E1108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09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DA200-A889-CA2B-9DD7-237912AE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8EF90D-C726-503B-3F34-12884EB3313F}"/>
              </a:ext>
            </a:extLst>
          </p:cNvPr>
          <p:cNvSpPr txBox="1">
            <a:spLocks/>
          </p:cNvSpPr>
          <p:nvPr/>
        </p:nvSpPr>
        <p:spPr>
          <a:xfrm>
            <a:off x="709961" y="2132465"/>
            <a:ext cx="3393688" cy="259306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Value Evaluation, Policy Iteration, Policy Improvement, Value Iteration…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TD, Q-learning,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Function Approximation (Deep RL)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Policy Gradient Methods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66E4FF-F057-7735-A713-F07762CC9803}"/>
              </a:ext>
            </a:extLst>
          </p:cNvPr>
          <p:cNvSpPr/>
          <p:nvPr/>
        </p:nvSpPr>
        <p:spPr>
          <a:xfrm>
            <a:off x="4154605" y="847493"/>
            <a:ext cx="3557702" cy="4393580"/>
          </a:xfrm>
          <a:prstGeom prst="roundRect">
            <a:avLst>
              <a:gd name="adj" fmla="val 695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E6DD01F-6E1D-381E-2F96-8856F54F6327}"/>
              </a:ext>
            </a:extLst>
          </p:cNvPr>
          <p:cNvSpPr/>
          <p:nvPr/>
        </p:nvSpPr>
        <p:spPr>
          <a:xfrm>
            <a:off x="7826606" y="847493"/>
            <a:ext cx="4093893" cy="4393580"/>
          </a:xfrm>
          <a:prstGeom prst="roundRect">
            <a:avLst>
              <a:gd name="adj" fmla="val 695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F2ED8A-D97E-07A9-31A9-95E3FAF7757C}"/>
              </a:ext>
            </a:extLst>
          </p:cNvPr>
          <p:cNvSpPr txBox="1"/>
          <p:nvPr/>
        </p:nvSpPr>
        <p:spPr>
          <a:xfrm>
            <a:off x="4775200" y="876559"/>
            <a:ext cx="1941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Model-based RL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C6C0AF-A0F8-6C23-DCD2-02402C818A52}"/>
              </a:ext>
            </a:extLst>
          </p:cNvPr>
          <p:cNvSpPr txBox="1"/>
          <p:nvPr/>
        </p:nvSpPr>
        <p:spPr>
          <a:xfrm>
            <a:off x="9256286" y="863551"/>
            <a:ext cx="1941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" panose="02110004020202020204"/>
              </a:rPr>
              <a:t>Model-free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RL</a:t>
            </a:r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606AB7A-B4CA-45F6-9143-6114DC09303F}"/>
              </a:ext>
            </a:extLst>
          </p:cNvPr>
          <p:cNvSpPr/>
          <p:nvPr/>
        </p:nvSpPr>
        <p:spPr>
          <a:xfrm>
            <a:off x="4560385" y="1549400"/>
            <a:ext cx="2894515" cy="1460500"/>
          </a:xfrm>
          <a:prstGeom prst="roundRect">
            <a:avLst>
              <a:gd name="adj" fmla="val 79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3D5ABA-9348-F709-3FBF-12FEE87FE2C4}"/>
              </a:ext>
            </a:extLst>
          </p:cNvPr>
          <p:cNvCxnSpPr/>
          <p:nvPr/>
        </p:nvCxnSpPr>
        <p:spPr>
          <a:xfrm>
            <a:off x="5232400" y="1549400"/>
            <a:ext cx="0" cy="1460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00FE28-7448-CA68-54CE-06FC9571CA77}"/>
              </a:ext>
            </a:extLst>
          </p:cNvPr>
          <p:cNvSpPr txBox="1"/>
          <p:nvPr/>
        </p:nvSpPr>
        <p:spPr>
          <a:xfrm rot="16200000">
            <a:off x="4338907" y="2098597"/>
            <a:ext cx="107237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9E1F5-F716-759A-F4BD-5C8D92A9F15C}"/>
              </a:ext>
            </a:extLst>
          </p:cNvPr>
          <p:cNvSpPr txBox="1"/>
          <p:nvPr/>
        </p:nvSpPr>
        <p:spPr>
          <a:xfrm>
            <a:off x="5509281" y="1702923"/>
            <a:ext cx="1673035" cy="41108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BD8C0C-BC04-184C-32CE-8549515DE900}"/>
              </a:ext>
            </a:extLst>
          </p:cNvPr>
          <p:cNvSpPr txBox="1"/>
          <p:nvPr/>
        </p:nvSpPr>
        <p:spPr>
          <a:xfrm>
            <a:off x="5532355" y="2471302"/>
            <a:ext cx="1673036" cy="41108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20641-B25C-0BB7-9DA2-60715E1CDDDA}"/>
              </a:ext>
            </a:extLst>
          </p:cNvPr>
          <p:cNvSpPr txBox="1"/>
          <p:nvPr/>
        </p:nvSpPr>
        <p:spPr>
          <a:xfrm>
            <a:off x="4924036" y="3610258"/>
            <a:ext cx="2230555" cy="5524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BF5D0F9-2D4B-3019-E1D4-EAB8671B07A5}"/>
              </a:ext>
            </a:extLst>
          </p:cNvPr>
          <p:cNvSpPr/>
          <p:nvPr/>
        </p:nvSpPr>
        <p:spPr>
          <a:xfrm>
            <a:off x="4395404" y="1165302"/>
            <a:ext cx="7469340" cy="5124141"/>
          </a:xfrm>
          <a:prstGeom prst="roundRect">
            <a:avLst>
              <a:gd name="adj" fmla="val 6958"/>
            </a:avLst>
          </a:prstGeom>
          <a:solidFill>
            <a:srgbClr val="E9E9F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579E823-77BF-9325-840F-907E4F3A0A5F}"/>
              </a:ext>
            </a:extLst>
          </p:cNvPr>
          <p:cNvSpPr/>
          <p:nvPr/>
        </p:nvSpPr>
        <p:spPr>
          <a:xfrm>
            <a:off x="4589114" y="3187384"/>
            <a:ext cx="2894515" cy="1460500"/>
          </a:xfrm>
          <a:prstGeom prst="roundRect">
            <a:avLst>
              <a:gd name="adj" fmla="val 79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C0C4F7E-1E6C-A086-E13A-52538CC243D0}"/>
              </a:ext>
            </a:extLst>
          </p:cNvPr>
          <p:cNvSpPr/>
          <p:nvPr/>
        </p:nvSpPr>
        <p:spPr>
          <a:xfrm>
            <a:off x="10007601" y="1591811"/>
            <a:ext cx="1480170" cy="2018447"/>
          </a:xfrm>
          <a:prstGeom prst="roundRect">
            <a:avLst>
              <a:gd name="adj" fmla="val 79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On-Policy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344502A-673A-143B-0EE5-F211BD69D5A5}"/>
              </a:ext>
            </a:extLst>
          </p:cNvPr>
          <p:cNvSpPr/>
          <p:nvPr/>
        </p:nvSpPr>
        <p:spPr>
          <a:xfrm>
            <a:off x="8298830" y="1591811"/>
            <a:ext cx="1480170" cy="2018447"/>
          </a:xfrm>
          <a:prstGeom prst="roundRect">
            <a:avLst>
              <a:gd name="adj" fmla="val 79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Off-Policy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8A813E6-7A7F-DDF9-C6E4-0FBE1A603682}"/>
              </a:ext>
            </a:extLst>
          </p:cNvPr>
          <p:cNvSpPr/>
          <p:nvPr/>
        </p:nvSpPr>
        <p:spPr>
          <a:xfrm>
            <a:off x="8063112" y="1283448"/>
            <a:ext cx="3595488" cy="2450351"/>
          </a:xfrm>
          <a:prstGeom prst="roundRect">
            <a:avLst>
              <a:gd name="adj" fmla="val 79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5B2F29-4F2E-A86A-D457-BD94A669D1AC}"/>
              </a:ext>
            </a:extLst>
          </p:cNvPr>
          <p:cNvSpPr txBox="1"/>
          <p:nvPr/>
        </p:nvSpPr>
        <p:spPr>
          <a:xfrm>
            <a:off x="8573660" y="2192095"/>
            <a:ext cx="9520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431A8-A111-2ABB-C1BF-1DBFEBB4CFDD}"/>
              </a:ext>
            </a:extLst>
          </p:cNvPr>
          <p:cNvSpPr txBox="1"/>
          <p:nvPr/>
        </p:nvSpPr>
        <p:spPr>
          <a:xfrm>
            <a:off x="7656472" y="5691820"/>
            <a:ext cx="19701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260B3E-20CA-47A0-FD9E-30574F8BBAC3}"/>
              </a:ext>
            </a:extLst>
          </p:cNvPr>
          <p:cNvSpPr txBox="1"/>
          <p:nvPr/>
        </p:nvSpPr>
        <p:spPr>
          <a:xfrm>
            <a:off x="10190584" y="2094984"/>
            <a:ext cx="204366" cy="581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43BA346-75FB-C269-90ED-82F7B302BE27}"/>
                  </a:ext>
                </a:extLst>
              </p:cNvPr>
              <p:cNvSpPr txBox="1"/>
              <p:nvPr/>
            </p:nvSpPr>
            <p:spPr>
              <a:xfrm>
                <a:off x="10355112" y="2076679"/>
                <a:ext cx="903592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dirty="0"/>
                  <a:t>(1)</a:t>
                </a:r>
              </a:p>
              <a:p>
                <a:r>
                  <a:rPr lang="en-US" sz="1100" b="0" dirty="0"/>
                  <a:t>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sz="1100" dirty="0"/>
              </a:p>
              <a:p>
                <a:r>
                  <a:rPr lang="en-US" sz="1100" dirty="0"/>
                  <a:t>(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100" dirty="0"/>
                  <a:t>) </a:t>
                </a: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43BA346-75FB-C269-90ED-82F7B302B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112" y="2076679"/>
                <a:ext cx="903592" cy="600164"/>
              </a:xfrm>
              <a:prstGeom prst="rect">
                <a:avLst/>
              </a:prstGeom>
              <a:blipFill>
                <a:blip r:embed="rId4"/>
                <a:stretch>
                  <a:fillRect t="-1020" b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44DAA7C-FD1F-3BB6-A8CB-C5FFB000C50D}"/>
              </a:ext>
            </a:extLst>
          </p:cNvPr>
          <p:cNvSpPr/>
          <p:nvPr/>
        </p:nvSpPr>
        <p:spPr>
          <a:xfrm>
            <a:off x="8063112" y="3847295"/>
            <a:ext cx="3595488" cy="1202859"/>
          </a:xfrm>
          <a:prstGeom prst="roundRect">
            <a:avLst>
              <a:gd name="adj" fmla="val 79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C557F8-8F11-112C-C6C3-2E27B435AA77}"/>
              </a:ext>
            </a:extLst>
          </p:cNvPr>
          <p:cNvSpPr txBox="1"/>
          <p:nvPr/>
        </p:nvSpPr>
        <p:spPr>
          <a:xfrm>
            <a:off x="10895630" y="2412193"/>
            <a:ext cx="325016" cy="251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9F5698-FDDA-0D99-F9DB-4BD4E6763432}"/>
              </a:ext>
            </a:extLst>
          </p:cNvPr>
          <p:cNvSpPr txBox="1"/>
          <p:nvPr/>
        </p:nvSpPr>
        <p:spPr>
          <a:xfrm>
            <a:off x="10202123" y="2893898"/>
            <a:ext cx="101852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EB576357-3B2F-970F-EC20-DA45B4EE821D}"/>
              </a:ext>
            </a:extLst>
          </p:cNvPr>
          <p:cNvSpPr/>
          <p:nvPr/>
        </p:nvSpPr>
        <p:spPr>
          <a:xfrm flipH="1">
            <a:off x="5357503" y="2007220"/>
            <a:ext cx="261319" cy="479502"/>
          </a:xfrm>
          <a:prstGeom prst="arc">
            <a:avLst>
              <a:gd name="adj1" fmla="val 16200000"/>
              <a:gd name="adj2" fmla="val 5322929"/>
            </a:avLst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7DC9DA93-061E-0B75-D48C-63B7413B2122}"/>
              </a:ext>
            </a:extLst>
          </p:cNvPr>
          <p:cNvSpPr/>
          <p:nvPr/>
        </p:nvSpPr>
        <p:spPr>
          <a:xfrm flipV="1">
            <a:off x="7095849" y="2007220"/>
            <a:ext cx="261319" cy="479502"/>
          </a:xfrm>
          <a:prstGeom prst="arc">
            <a:avLst>
              <a:gd name="adj1" fmla="val 16200000"/>
              <a:gd name="adj2" fmla="val 5322929"/>
            </a:avLst>
          </a:prstGeom>
          <a:ln w="12700">
            <a:solidFill>
              <a:schemeClr val="tx1"/>
            </a:solidFill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56F6DA3-1463-EA95-4520-6D9B46700460}"/>
              </a:ext>
            </a:extLst>
          </p:cNvPr>
          <p:cNvSpPr txBox="1"/>
          <p:nvPr/>
        </p:nvSpPr>
        <p:spPr>
          <a:xfrm>
            <a:off x="9858297" y="1228988"/>
            <a:ext cx="151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Gradient-free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35C4FF3-BFD4-DB0C-085E-C911F84CC529}"/>
              </a:ext>
            </a:extLst>
          </p:cNvPr>
          <p:cNvSpPr txBox="1"/>
          <p:nvPr/>
        </p:nvSpPr>
        <p:spPr>
          <a:xfrm>
            <a:off x="8497013" y="4585057"/>
            <a:ext cx="269097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E51E36E-0B8E-FF0A-7021-6DDE14102399}"/>
                  </a:ext>
                </a:extLst>
              </p:cNvPr>
              <p:cNvSpPr txBox="1"/>
              <p:nvPr/>
            </p:nvSpPr>
            <p:spPr>
              <a:xfrm>
                <a:off x="8625623" y="4198928"/>
                <a:ext cx="23067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E51E36E-0B8E-FF0A-7021-6DDE14102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623" y="4198928"/>
                <a:ext cx="23067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4621E17-4C71-C7B0-F76D-E1DCBFCB3B24}"/>
              </a:ext>
            </a:extLst>
          </p:cNvPr>
          <p:cNvSpPr txBox="1"/>
          <p:nvPr/>
        </p:nvSpPr>
        <p:spPr>
          <a:xfrm>
            <a:off x="9858297" y="3812799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Gradient-based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1CB20-D109-09EE-9F7D-357DB274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35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B926F-CD93-5E43-28FA-4468FA0E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ED97-C5AF-EB23-D012-311189AE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DD9D5-565A-DD38-E262-6F48CA9F9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568"/>
            <a:ext cx="10515600" cy="46493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hlinkClick r:id="rId2"/>
              </a:rPr>
              <a:t>Reinforcement Learning: An Introduction, Sutton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hlinkClick r:id="rId3"/>
              </a:rPr>
              <a:t>David Silver RL Lectures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hlinkClick r:id="rId4"/>
              </a:rPr>
              <a:t>Zhao </a:t>
            </a:r>
            <a:r>
              <a:rPr lang="en-US" sz="2400" dirty="0" err="1">
                <a:hlinkClick r:id="rId4"/>
              </a:rPr>
              <a:t>Shiyu</a:t>
            </a:r>
            <a:r>
              <a:rPr lang="en-US" sz="2400" dirty="0">
                <a:hlinkClick r:id="rId4"/>
              </a:rPr>
              <a:t> RL Lectures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hlinkClick r:id="rId5"/>
              </a:rPr>
              <a:t>OpenAI Introduction to RL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AEF01-9B29-4E5F-389E-0F92AC67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64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76B5ED-15F8-677A-D7C9-03F12F53E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14" y="3181350"/>
            <a:ext cx="5590772" cy="299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C5E11E-EDC5-306E-8C56-601366922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086" y="2533651"/>
            <a:ext cx="5040921" cy="37330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5B40F3-B50E-8FD6-E87B-25C403E1C6C9}"/>
              </a:ext>
            </a:extLst>
          </p:cNvPr>
          <p:cNvSpPr/>
          <p:nvPr/>
        </p:nvSpPr>
        <p:spPr>
          <a:xfrm>
            <a:off x="2838450" y="5275498"/>
            <a:ext cx="990600" cy="82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F5C96-871C-C5AF-E466-1D95110F6065}"/>
              </a:ext>
            </a:extLst>
          </p:cNvPr>
          <p:cNvSpPr/>
          <p:nvPr/>
        </p:nvSpPr>
        <p:spPr>
          <a:xfrm>
            <a:off x="8079455" y="4693917"/>
            <a:ext cx="1778920" cy="1483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8B8D6F-08A3-AB11-E9DB-5A29E755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49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1FE3D-6BCC-BBD9-1426-3E15842E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E23E-63CD-427F-84A0-1468BB1786A5}" type="slidenum">
              <a:rPr lang="en-US" smtClean="0"/>
              <a:t>65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ED218-21F7-2A7F-750D-A0C6848B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59" y="1562554"/>
            <a:ext cx="4686300" cy="3124200"/>
          </a:xfrm>
          <a:prstGeom prst="rect">
            <a:avLst/>
          </a:prstGeom>
        </p:spPr>
      </p:pic>
      <p:pic>
        <p:nvPicPr>
          <p:cNvPr id="7" name="Picture 6" descr="A person holding a baby&#10;&#10;AI-generated content may be incorrect.">
            <a:extLst>
              <a:ext uri="{FF2B5EF4-FFF2-40B4-BE49-F238E27FC236}">
                <a16:creationId xmlns:a16="http://schemas.microsoft.com/office/drawing/2014/main" id="{316232FF-3FD0-7068-9279-D3EC0EAD2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62554"/>
            <a:ext cx="5467350" cy="30670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3636D6-CF7C-45F4-C0E8-50E261B4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4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F2C82-91B7-4335-31CF-AF2E82E49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17EEA9-90C0-1CD9-E59D-498C6BDC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811"/>
          <a:stretch/>
        </p:blipFill>
        <p:spPr>
          <a:xfrm>
            <a:off x="838200" y="2321833"/>
            <a:ext cx="5270203" cy="1686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AA632E-4C87-1C79-D28A-0BBF2FE4C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810" y="114725"/>
            <a:ext cx="4826465" cy="32583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92452-3D91-3813-7C79-DE1D414E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1A2336-3BE6-5F02-C038-89109FED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Why RL </a:t>
            </a:r>
            <a:r>
              <a:rPr lang="en-US" sz="4000" i="1" dirty="0"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0563BA8-2BBE-D038-884E-277008B75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065986"/>
                <a:ext cx="5858928" cy="3644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Sample Inefficient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Cost of experiment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↓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Some problems can be solved by other methods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and many others can be solved by RL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0563BA8-2BBE-D038-884E-277008B75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65986"/>
                <a:ext cx="5858928" cy="3644825"/>
              </a:xfrm>
              <a:prstGeom prst="rect">
                <a:avLst/>
              </a:prstGeom>
              <a:blipFill>
                <a:blip r:embed="rId4"/>
                <a:stretch>
                  <a:fillRect l="-937" t="-1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A4A657-8419-5D34-0EA5-9FD4C4FA11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536"/>
          <a:stretch/>
        </p:blipFill>
        <p:spPr>
          <a:xfrm>
            <a:off x="6697128" y="698866"/>
            <a:ext cx="4936683" cy="15343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187105-F173-C5F6-7CB3-C356EA774ADE}"/>
              </a:ext>
            </a:extLst>
          </p:cNvPr>
          <p:cNvGrpSpPr/>
          <p:nvPr/>
        </p:nvGrpSpPr>
        <p:grpSpPr>
          <a:xfrm>
            <a:off x="1585610" y="4442664"/>
            <a:ext cx="4722499" cy="1643987"/>
            <a:chOff x="406033" y="3951394"/>
            <a:chExt cx="4969097" cy="17305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23D415-FB80-A295-F59B-0C6B4B610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5888" r="59518"/>
            <a:stretch/>
          </p:blipFill>
          <p:spPr>
            <a:xfrm>
              <a:off x="406033" y="3951394"/>
              <a:ext cx="2395040" cy="173056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183F7C-1A05-6E35-0A5D-6D4DCA98E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6492" t="45888"/>
            <a:stretch/>
          </p:blipFill>
          <p:spPr>
            <a:xfrm>
              <a:off x="2801073" y="3951394"/>
              <a:ext cx="2574057" cy="173056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4F19E43-435F-86E4-21CC-942C9AEE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607"/>
          <a:stretch/>
        </p:blipFill>
        <p:spPr>
          <a:xfrm>
            <a:off x="6822274" y="2841899"/>
            <a:ext cx="4847369" cy="19109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C7BC0F-E7CB-07D0-40DF-A5F2089E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2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EC848-F146-FF0B-7977-6FFF3556D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5A792CB-3E11-542A-1709-E41D9C32D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26" y="3886763"/>
            <a:ext cx="4180112" cy="252248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7D73965-F466-80F5-58BE-AB852DB6D2CE}"/>
              </a:ext>
            </a:extLst>
          </p:cNvPr>
          <p:cNvGrpSpPr/>
          <p:nvPr/>
        </p:nvGrpSpPr>
        <p:grpSpPr>
          <a:xfrm>
            <a:off x="413813" y="2244187"/>
            <a:ext cx="6283315" cy="4027261"/>
            <a:chOff x="1914380" y="3429000"/>
            <a:chExt cx="5479213" cy="35432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D8E2C67-33BC-8EA7-74BF-7A4CD9EC8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9624"/>
            <a:stretch/>
          </p:blipFill>
          <p:spPr>
            <a:xfrm>
              <a:off x="1914380" y="3429000"/>
              <a:ext cx="5479213" cy="10607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A8D0B2-96E5-DA88-069F-318C1F998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249" t="35545" r="1752" b="18612"/>
            <a:stretch/>
          </p:blipFill>
          <p:spPr>
            <a:xfrm>
              <a:off x="2634200" y="4611729"/>
              <a:ext cx="4039572" cy="2360569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8F15B-F390-9963-1D1D-F581A28C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4987" y="27431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F2530C-BA80-8308-24A2-ACBC0E08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Why RL </a:t>
            </a:r>
            <a:r>
              <a:rPr lang="en-US" sz="4000" i="1" dirty="0"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now?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8D7DB-302B-621C-80CE-60490A18D1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8040"/>
          <a:stretch/>
        </p:blipFill>
        <p:spPr>
          <a:xfrm>
            <a:off x="7145677" y="2293166"/>
            <a:ext cx="4394200" cy="1427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14D5344-A348-5D5F-EA27-4573AFBA2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065986"/>
                <a:ext cx="5858928" cy="3644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Sample Inefficient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Cost of experiment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↓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Some problems can be solved by other methods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and many others can be solved by RL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14D5344-A348-5D5F-EA27-4573AFBA2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65986"/>
                <a:ext cx="5858928" cy="3644825"/>
              </a:xfrm>
              <a:prstGeom prst="rect">
                <a:avLst/>
              </a:prstGeom>
              <a:blipFill>
                <a:blip r:embed="rId5"/>
                <a:stretch>
                  <a:fillRect l="-937" t="-1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01A9273-9F96-0433-B0EC-C23595DFF5CE}"/>
              </a:ext>
            </a:extLst>
          </p:cNvPr>
          <p:cNvSpPr/>
          <p:nvPr/>
        </p:nvSpPr>
        <p:spPr>
          <a:xfrm>
            <a:off x="413813" y="2255338"/>
            <a:ext cx="6188756" cy="41650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25201E-EB40-3B3A-FE8E-815AC0283D35}"/>
              </a:ext>
            </a:extLst>
          </p:cNvPr>
          <p:cNvSpPr/>
          <p:nvPr/>
        </p:nvSpPr>
        <p:spPr>
          <a:xfrm>
            <a:off x="6907369" y="2255338"/>
            <a:ext cx="4870818" cy="4165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AEB7E-9117-B4DE-1D9D-AD0542E3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29D41-A89A-13B3-8A69-3C45E459D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CC1188B-1D38-68DB-BBFA-CC3A1F3D2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7810" y="114725"/>
            <a:ext cx="4826465" cy="32583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6A507-AC85-132B-D9A8-1C721E01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4E23E-63CD-427F-84A0-1468BB1786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C8D859-BE82-5B7A-EF47-FB558475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6858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Why RL </a:t>
            </a:r>
            <a:r>
              <a:rPr lang="en-US" sz="4000" i="1" dirty="0">
                <a:latin typeface="Calibri" panose="020F0502020204030204" pitchFamily="34" charset="0"/>
                <a:cs typeface="Calibri" panose="020F0502020204030204" pitchFamily="34" charset="0"/>
              </a:rPr>
              <a:t>works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E959BD8-DBFE-2E01-410F-BF32CE3F2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065986"/>
                <a:ext cx="5858928" cy="3644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Sample Inefficient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Cost of experiment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↓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Some problems can be solved by other methods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and many others can be solved by RL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E959BD8-DBFE-2E01-410F-BF32CE3F2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65986"/>
                <a:ext cx="5858928" cy="3644825"/>
              </a:xfrm>
              <a:prstGeom prst="rect">
                <a:avLst/>
              </a:prstGeom>
              <a:blipFill>
                <a:blip r:embed="rId7"/>
                <a:stretch>
                  <a:fillRect l="-937" t="-1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unitree">
            <a:hlinkClick r:id="" action="ppaction://media"/>
            <a:extLst>
              <a:ext uri="{FF2B5EF4-FFF2-40B4-BE49-F238E27FC236}">
                <a16:creationId xmlns:a16="http://schemas.microsoft.com/office/drawing/2014/main" id="{49D6994C-82CF-9F44-2A31-EF5265B92D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320" end="2240.999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58033" y="2313372"/>
            <a:ext cx="5564975" cy="3130299"/>
          </a:xfrm>
          <a:prstGeom prst="rect">
            <a:avLst/>
          </a:prstGeom>
        </p:spPr>
      </p:pic>
      <p:pic>
        <p:nvPicPr>
          <p:cNvPr id="12" name="videoplayback">
            <a:hlinkClick r:id="" action="ppaction://media"/>
            <a:extLst>
              <a:ext uri="{FF2B5EF4-FFF2-40B4-BE49-F238E27FC236}">
                <a16:creationId xmlns:a16="http://schemas.microsoft.com/office/drawing/2014/main" id="{D1F3B833-490A-A988-CE2C-D3738E4E43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9824.333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1024" y="2313372"/>
            <a:ext cx="5564976" cy="31302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40BD99-3F2C-2C1C-F829-F99CE087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Thien-Minh Nguyen.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0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79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28190</TotalTime>
  <Words>3757</Words>
  <Application>Microsoft Office PowerPoint</Application>
  <PresentationFormat>Widescreen</PresentationFormat>
  <Paragraphs>619</Paragraphs>
  <Slides>65</Slides>
  <Notes>15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Aptos</vt:lpstr>
      <vt:lpstr>Aptos Display</vt:lpstr>
      <vt:lpstr>Arial</vt:lpstr>
      <vt:lpstr>Calibri</vt:lpstr>
      <vt:lpstr>Cambria</vt:lpstr>
      <vt:lpstr>Cambria Math</vt:lpstr>
      <vt:lpstr>Wingdings</vt:lpstr>
      <vt:lpstr>Office Theme</vt:lpstr>
      <vt:lpstr>Introduction To Reinforcement Learning​</vt:lpstr>
      <vt:lpstr>Outline</vt:lpstr>
      <vt:lpstr>Objectives</vt:lpstr>
      <vt:lpstr>PowerPoint Presentation</vt:lpstr>
      <vt:lpstr>Why RL ain’t work?</vt:lpstr>
      <vt:lpstr>Why RL works now?</vt:lpstr>
      <vt:lpstr>Why RL works now?</vt:lpstr>
      <vt:lpstr>Why RL works now?</vt:lpstr>
      <vt:lpstr>Why RL works now?</vt:lpstr>
      <vt:lpstr>Why RL works now?</vt:lpstr>
      <vt:lpstr>Why RL works now?</vt:lpstr>
      <vt:lpstr>Why RL works now?</vt:lpstr>
      <vt:lpstr>PowerPoint Presentation</vt:lpstr>
      <vt:lpstr>PowerPoint Presentation</vt:lpstr>
      <vt:lpstr>Agent and Environment</vt:lpstr>
      <vt:lpstr>PowerPoint Presentation</vt:lpstr>
      <vt:lpstr>Concepts (1)</vt:lpstr>
      <vt:lpstr>Concepts (1)</vt:lpstr>
      <vt:lpstr>Concepts (2) [1]</vt:lpstr>
      <vt:lpstr>Somewhere in the multiverse…</vt:lpstr>
      <vt:lpstr>Bellman Equation </vt:lpstr>
      <vt:lpstr>Bellman Equation </vt:lpstr>
      <vt:lpstr>Optimal Value Functions &amp; BOE</vt:lpstr>
      <vt:lpstr>PowerPoint Presentation</vt:lpstr>
      <vt:lpstr>Solving the MDP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Reinforcement Learning</dc:title>
  <dc:creator>Thien-Minh Nguyen (Dr)</dc:creator>
  <cp:lastModifiedBy>Thien-Minh Nguyen (Dr)</cp:lastModifiedBy>
  <cp:revision>237</cp:revision>
  <cp:lastPrinted>2025-03-28T05:17:54Z</cp:lastPrinted>
  <dcterms:created xsi:type="dcterms:W3CDTF">2025-02-26T12:52:35Z</dcterms:created>
  <dcterms:modified xsi:type="dcterms:W3CDTF">2025-04-01T11:25:42Z</dcterms:modified>
</cp:coreProperties>
</file>